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1"/>
  </p:notesMasterIdLst>
  <p:sldIdLst>
    <p:sldId id="256" r:id="rId2"/>
    <p:sldId id="261" r:id="rId3"/>
    <p:sldId id="257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3" r:id="rId25"/>
    <p:sldId id="281" r:id="rId26"/>
    <p:sldId id="282" r:id="rId27"/>
    <p:sldId id="284" r:id="rId28"/>
    <p:sldId id="285" r:id="rId29"/>
    <p:sldId id="286" r:id="rId30"/>
    <p:sldId id="287" r:id="rId31"/>
    <p:sldId id="288" r:id="rId32"/>
    <p:sldId id="290" r:id="rId33"/>
    <p:sldId id="289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9" r:id="rId52"/>
    <p:sldId id="312" r:id="rId53"/>
    <p:sldId id="310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8" r:id="rId69"/>
    <p:sldId id="329" r:id="rId70"/>
    <p:sldId id="327" r:id="rId71"/>
    <p:sldId id="330" r:id="rId72"/>
    <p:sldId id="331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8" r:id="rId88"/>
    <p:sldId id="347" r:id="rId89"/>
    <p:sldId id="349" r:id="rId90"/>
    <p:sldId id="350" r:id="rId91"/>
    <p:sldId id="351" r:id="rId92"/>
    <p:sldId id="352" r:id="rId93"/>
    <p:sldId id="353" r:id="rId94"/>
    <p:sldId id="357" r:id="rId95"/>
    <p:sldId id="354" r:id="rId96"/>
    <p:sldId id="355" r:id="rId97"/>
    <p:sldId id="356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6" r:id="rId107"/>
    <p:sldId id="367" r:id="rId108"/>
    <p:sldId id="368" r:id="rId109"/>
    <p:sldId id="369" r:id="rId110"/>
    <p:sldId id="370" r:id="rId111"/>
    <p:sldId id="371" r:id="rId112"/>
    <p:sldId id="373" r:id="rId113"/>
    <p:sldId id="374" r:id="rId114"/>
    <p:sldId id="375" r:id="rId115"/>
    <p:sldId id="376" r:id="rId116"/>
    <p:sldId id="377" r:id="rId117"/>
    <p:sldId id="378" r:id="rId118"/>
    <p:sldId id="379" r:id="rId119"/>
    <p:sldId id="380" r:id="rId120"/>
    <p:sldId id="381" r:id="rId121"/>
    <p:sldId id="382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3" r:id="rId132"/>
    <p:sldId id="394" r:id="rId133"/>
    <p:sldId id="395" r:id="rId134"/>
    <p:sldId id="392" r:id="rId135"/>
    <p:sldId id="396" r:id="rId136"/>
    <p:sldId id="397" r:id="rId137"/>
    <p:sldId id="398" r:id="rId138"/>
    <p:sldId id="399" r:id="rId139"/>
    <p:sldId id="400" r:id="rId140"/>
    <p:sldId id="401" r:id="rId141"/>
    <p:sldId id="402" r:id="rId142"/>
    <p:sldId id="403" r:id="rId143"/>
    <p:sldId id="404" r:id="rId144"/>
    <p:sldId id="405" r:id="rId145"/>
    <p:sldId id="406" r:id="rId146"/>
    <p:sldId id="407" r:id="rId147"/>
    <p:sldId id="408" r:id="rId148"/>
    <p:sldId id="409" r:id="rId149"/>
    <p:sldId id="410" r:id="rId150"/>
    <p:sldId id="411" r:id="rId151"/>
    <p:sldId id="412" r:id="rId152"/>
    <p:sldId id="413" r:id="rId153"/>
    <p:sldId id="414" r:id="rId154"/>
    <p:sldId id="415" r:id="rId155"/>
    <p:sldId id="416" r:id="rId156"/>
    <p:sldId id="417" r:id="rId157"/>
    <p:sldId id="418" r:id="rId158"/>
    <p:sldId id="419" r:id="rId159"/>
    <p:sldId id="420" r:id="rId160"/>
    <p:sldId id="421" r:id="rId161"/>
    <p:sldId id="422" r:id="rId162"/>
    <p:sldId id="423" r:id="rId163"/>
    <p:sldId id="424" r:id="rId164"/>
    <p:sldId id="425" r:id="rId165"/>
    <p:sldId id="426" r:id="rId166"/>
    <p:sldId id="427" r:id="rId167"/>
    <p:sldId id="428" r:id="rId168"/>
    <p:sldId id="429" r:id="rId169"/>
    <p:sldId id="430" r:id="rId170"/>
    <p:sldId id="431" r:id="rId171"/>
    <p:sldId id="432" r:id="rId172"/>
    <p:sldId id="433" r:id="rId173"/>
    <p:sldId id="434" r:id="rId174"/>
    <p:sldId id="435" r:id="rId175"/>
    <p:sldId id="436" r:id="rId176"/>
    <p:sldId id="437" r:id="rId177"/>
    <p:sldId id="438" r:id="rId178"/>
    <p:sldId id="439" r:id="rId179"/>
    <p:sldId id="440" r:id="rId180"/>
    <p:sldId id="441" r:id="rId181"/>
    <p:sldId id="442" r:id="rId182"/>
    <p:sldId id="443" r:id="rId183"/>
    <p:sldId id="444" r:id="rId184"/>
    <p:sldId id="445" r:id="rId185"/>
    <p:sldId id="446" r:id="rId186"/>
    <p:sldId id="447" r:id="rId187"/>
    <p:sldId id="448" r:id="rId188"/>
    <p:sldId id="449" r:id="rId189"/>
    <p:sldId id="450" r:id="rId190"/>
    <p:sldId id="451" r:id="rId191"/>
    <p:sldId id="452" r:id="rId192"/>
    <p:sldId id="453" r:id="rId193"/>
    <p:sldId id="454" r:id="rId194"/>
    <p:sldId id="455" r:id="rId195"/>
    <p:sldId id="456" r:id="rId196"/>
    <p:sldId id="457" r:id="rId197"/>
    <p:sldId id="458" r:id="rId198"/>
    <p:sldId id="459" r:id="rId199"/>
    <p:sldId id="460" r:id="rId200"/>
    <p:sldId id="461" r:id="rId201"/>
    <p:sldId id="462" r:id="rId202"/>
    <p:sldId id="463" r:id="rId203"/>
    <p:sldId id="464" r:id="rId204"/>
    <p:sldId id="465" r:id="rId205"/>
    <p:sldId id="466" r:id="rId206"/>
    <p:sldId id="467" r:id="rId207"/>
    <p:sldId id="468" r:id="rId208"/>
    <p:sldId id="469" r:id="rId209"/>
    <p:sldId id="470" r:id="rId210"/>
    <p:sldId id="472" r:id="rId211"/>
    <p:sldId id="473" r:id="rId212"/>
    <p:sldId id="474" r:id="rId213"/>
    <p:sldId id="475" r:id="rId214"/>
    <p:sldId id="476" r:id="rId215"/>
    <p:sldId id="477" r:id="rId216"/>
    <p:sldId id="478" r:id="rId217"/>
    <p:sldId id="479" r:id="rId218"/>
    <p:sldId id="480" r:id="rId219"/>
    <p:sldId id="482" r:id="rId220"/>
    <p:sldId id="481" r:id="rId221"/>
    <p:sldId id="483" r:id="rId222"/>
    <p:sldId id="485" r:id="rId223"/>
    <p:sldId id="486" r:id="rId224"/>
    <p:sldId id="487" r:id="rId225"/>
    <p:sldId id="484" r:id="rId226"/>
    <p:sldId id="488" r:id="rId227"/>
    <p:sldId id="489" r:id="rId228"/>
    <p:sldId id="490" r:id="rId229"/>
    <p:sldId id="491" r:id="rId2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87"/>
    <p:restoredTop sz="94851"/>
  </p:normalViewPr>
  <p:slideViewPr>
    <p:cSldViewPr snapToGrid="0" snapToObjects="1">
      <p:cViewPr varScale="1">
        <p:scale>
          <a:sx n="107" d="100"/>
          <a:sy n="107" d="100"/>
        </p:scale>
        <p:origin x="19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30" Type="http://schemas.openxmlformats.org/officeDocument/2006/relationships/slide" Target="slides/slide229.xml"/><Relationship Id="rId231" Type="http://schemas.openxmlformats.org/officeDocument/2006/relationships/notesMaster" Target="notesMasters/notesMaster1.xml"/><Relationship Id="rId232" Type="http://schemas.openxmlformats.org/officeDocument/2006/relationships/presProps" Target="presProps.xml"/><Relationship Id="rId233" Type="http://schemas.openxmlformats.org/officeDocument/2006/relationships/viewProps" Target="view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34" Type="http://schemas.openxmlformats.org/officeDocument/2006/relationships/theme" Target="theme/theme1.xml"/><Relationship Id="rId235" Type="http://schemas.openxmlformats.org/officeDocument/2006/relationships/tableStyles" Target="tableStyles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00F33-8184-FC48-956D-93B4817332B6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EB57A-142D-3C4E-9F7E-6C49F6D89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65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EB57A-142D-3C4E-9F7E-6C49F6D89C5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61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EB57A-142D-3C4E-9F7E-6C49F6D89C5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52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EB57A-142D-3C4E-9F7E-6C49F6D89C5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38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EB57A-142D-3C4E-9F7E-6C49F6D89C5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20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D37D2-71A3-9C44-B19E-503B0F212C65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40C67-6630-CE4E-9C2F-77E2D1BD0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38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D37D2-71A3-9C44-B19E-503B0F212C65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40C67-6630-CE4E-9C2F-77E2D1BD0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41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D37D2-71A3-9C44-B19E-503B0F212C65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40C67-6630-CE4E-9C2F-77E2D1BD0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4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D37D2-71A3-9C44-B19E-503B0F212C65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40C67-6630-CE4E-9C2F-77E2D1BD0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75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D37D2-71A3-9C44-B19E-503B0F212C65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40C67-6630-CE4E-9C2F-77E2D1BD0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91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D37D2-71A3-9C44-B19E-503B0F212C65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40C67-6630-CE4E-9C2F-77E2D1BD0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74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D37D2-71A3-9C44-B19E-503B0F212C65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40C67-6630-CE4E-9C2F-77E2D1BD0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36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D37D2-71A3-9C44-B19E-503B0F212C65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40C67-6630-CE4E-9C2F-77E2D1BD0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01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D37D2-71A3-9C44-B19E-503B0F212C65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40C67-6630-CE4E-9C2F-77E2D1BD0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6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D37D2-71A3-9C44-B19E-503B0F212C65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40C67-6630-CE4E-9C2F-77E2D1BD0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17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D37D2-71A3-9C44-B19E-503B0F212C65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40C67-6630-CE4E-9C2F-77E2D1BD0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72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D37D2-71A3-9C44-B19E-503B0F212C65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40C67-6630-CE4E-9C2F-77E2D1BD0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91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Edmonds%27_algorithm" TargetMode="External"/><Relationship Id="rId3" Type="http://schemas.openxmlformats.org/officeDocument/2006/relationships/image" Target="../media/image7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keenage.com/html/c_index.html" TargetMode="External"/><Relationship Id="rId3" Type="http://schemas.openxmlformats.org/officeDocument/2006/relationships/image" Target="../media/image109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hyperlink" Target="https://www.naftaliharris.com/blog/visualizing-k-means-clustering/" TargetMode="Externa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Pointwise_mutual_information" TargetMode="Externa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hyperlink" Target="https://technowiki.wordpress.com/2011/08/27/latent-semantic-analysis-lsa-tutorial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ingular-value_decomposition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nsorflow.org/tutorials/word2vec" TargetMode="External"/><Relationship Id="rId3" Type="http://schemas.openxmlformats.org/officeDocument/2006/relationships/hyperlink" Target="http://projector.tensorflow.org/" TargetMode="Externa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aroslavvb.blogspot.jp/2006/04/naive-bayes-vs-logistic-regression.html" TargetMode="External"/><Relationship Id="rId3" Type="http://schemas.openxmlformats.org/officeDocument/2006/relationships/image" Target="../media/image132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Zipf%27s_law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Relationship Id="rId3" Type="http://schemas.openxmlformats.org/officeDocument/2006/relationships/hyperlink" Target="http://playground.tensorflow.org/#activation=sigmoid&amp;batchSize=10&amp;dataset=circle&amp;regDataset=reg-plane&amp;learningRate=NaN&amp;regularizationRate=0&amp;noise=0&amp;networkShape=4&amp;seed=0.24754&amp;showTestData=false&amp;discretize=false&amp;percTrainData=50&amp;x=true&amp;y=true&amp;xTim" TargetMode="Externa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Tf%E2%80%93idf" TargetMode="Externa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png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pn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l_models_are_wrong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hyperlink" Target="https://www.topcoder.com/community/data-science/data-science-tutorials/dynamic-programming-from-novice-to-advanced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e.unsw.edu.au/~billw/cs9414/notes/nlp/ambiguity/ambiguity-2012.html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oftmax_function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enfrederickson.com/numerical-optimization/" TargetMode="External"/><Relationship Id="rId3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tif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csdn.net/ksearch/article/details/18363077" TargetMode="Externa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自然语言处理与机器学习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23968" y="5516381"/>
            <a:ext cx="888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李夏昕</a:t>
            </a:r>
            <a:endParaRPr lang="en-US" altLang="zh-CN" dirty="0"/>
          </a:p>
          <a:p>
            <a:r>
              <a:rPr lang="zh-CN" altLang="en-US" dirty="0" smtClean="0"/>
              <a:t>语义组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72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</a:t>
            </a:r>
            <a:r>
              <a:rPr lang="zh-CN" altLang="en-US" dirty="0"/>
              <a:t>为什么难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自然语言没有统一的机器内部表示，可以将一句话表示成一串字符、一个向量或是其他结构化的数据。通常根据要处理的任务，将自然语言表示成适当的机器内部数据。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要解析自然语言，</a:t>
            </a:r>
            <a:r>
              <a:rPr lang="en-US" altLang="zh-CN" dirty="0" smtClean="0"/>
              <a:t>World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Knowledge</a:t>
            </a:r>
            <a:r>
              <a:rPr lang="en-US" altLang="zh-CN" dirty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常识</a:t>
            </a:r>
            <a:r>
              <a:rPr lang="en-US" altLang="zh-CN" dirty="0" smtClean="0"/>
              <a:t>)</a:t>
            </a:r>
            <a:r>
              <a:rPr lang="zh-CN" altLang="en-US" dirty="0" smtClean="0"/>
              <a:t>不可或缺。比如，“我有一个妹妹”，那么机器能不能知道“妹妹是女孩”，“妹妹年龄比我小”，“妹妹的哥哥是我”，这些常识。要让计算机理解常识，异常困难。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4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句法解析</a:t>
            </a:r>
            <a:r>
              <a:rPr lang="en-US" altLang="zh-CN" dirty="0"/>
              <a:t>-</a:t>
            </a:r>
            <a:r>
              <a:rPr lang="zh-CN" altLang="en-US" dirty="0"/>
              <a:t>基于图的依存解析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我们</a:t>
            </a:r>
            <a:r>
              <a:rPr lang="zh-CN" altLang="en-US" dirty="0"/>
              <a:t>要学习一个模型来预测一句话的最佳</a:t>
            </a:r>
            <a:r>
              <a:rPr lang="en-US" altLang="zh-CN" dirty="0"/>
              <a:t>Graph</a:t>
            </a:r>
            <a:r>
              <a:rPr lang="en-US" altLang="zh-CN" dirty="0" smtClean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其中</a:t>
            </a:r>
            <a:r>
              <a:rPr lang="en-US" altLang="zh-CN" dirty="0" err="1" smtClean="0"/>
              <a:t>G</a:t>
            </a:r>
            <a:r>
              <a:rPr lang="en-US" altLang="zh-CN" baseline="-25000" dirty="0" err="1" smtClean="0"/>
              <a:t>x</a:t>
            </a:r>
            <a:r>
              <a:rPr lang="zh-CN" altLang="en-US" dirty="0" smtClean="0"/>
              <a:t>是符合约束的依存树</a:t>
            </a: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我们可以用已经学到的算法来学习这个模型么？</a:t>
            </a: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迭代所有的图太昂贵</a:t>
            </a: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2391843"/>
            <a:ext cx="54483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1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句法解析</a:t>
            </a:r>
            <a:r>
              <a:rPr lang="en-US" altLang="zh-CN" dirty="0"/>
              <a:t>-</a:t>
            </a:r>
            <a:r>
              <a:rPr lang="zh-CN" altLang="en-US" dirty="0"/>
              <a:t>基于图的依存解析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我们</a:t>
            </a:r>
            <a:r>
              <a:rPr lang="zh-CN" altLang="en-US" dirty="0"/>
              <a:t>要学习一个模型来预测一句话的最佳</a:t>
            </a:r>
            <a:r>
              <a:rPr lang="en-US" altLang="zh-CN" dirty="0"/>
              <a:t>Graph</a:t>
            </a:r>
            <a:r>
              <a:rPr lang="en-US" altLang="zh-CN" dirty="0" smtClean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其中</a:t>
            </a:r>
            <a:r>
              <a:rPr lang="en-US" altLang="zh-CN" dirty="0" err="1" smtClean="0"/>
              <a:t>G</a:t>
            </a:r>
            <a:r>
              <a:rPr lang="en-US" altLang="zh-CN" baseline="-25000" dirty="0" err="1" smtClean="0"/>
              <a:t>x</a:t>
            </a:r>
            <a:r>
              <a:rPr lang="zh-CN" altLang="en-US" dirty="0" smtClean="0"/>
              <a:t>是符合约束的依存树</a:t>
            </a: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我们可以用已经学到的算法来学习这个模型么？</a:t>
            </a: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迭代所有的图太昂贵</a:t>
            </a: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可以用分类器来预测每条边吗？</a:t>
            </a: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2391843"/>
            <a:ext cx="54483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0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句法解析</a:t>
            </a:r>
            <a:r>
              <a:rPr lang="en-US" altLang="zh-CN" dirty="0"/>
              <a:t>-</a:t>
            </a:r>
            <a:r>
              <a:rPr lang="zh-CN" altLang="en-US" dirty="0"/>
              <a:t>基于图的依存解析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我们</a:t>
            </a:r>
            <a:r>
              <a:rPr lang="zh-CN" altLang="en-US" dirty="0"/>
              <a:t>要学习一个模型来预测一句话的最佳</a:t>
            </a:r>
            <a:r>
              <a:rPr lang="en-US" altLang="zh-CN" dirty="0"/>
              <a:t>Graph</a:t>
            </a:r>
            <a:r>
              <a:rPr lang="en-US" altLang="zh-CN" dirty="0" smtClean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其中</a:t>
            </a:r>
            <a:r>
              <a:rPr lang="en-US" altLang="zh-CN" dirty="0" err="1" smtClean="0"/>
              <a:t>G</a:t>
            </a:r>
            <a:r>
              <a:rPr lang="en-US" altLang="zh-CN" baseline="-25000" dirty="0" err="1" smtClean="0"/>
              <a:t>x</a:t>
            </a:r>
            <a:r>
              <a:rPr lang="zh-CN" altLang="en-US" dirty="0" smtClean="0"/>
              <a:t>是符合约束的依存树</a:t>
            </a: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我们可以用已经学到的算法来学习这个模型么？</a:t>
            </a: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迭代所有的图太昂贵</a:t>
            </a: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可以用分类器来预测每条边吗？</a:t>
            </a: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也许，不过用分类器预测边很难满足依存树的约束条件。</a:t>
            </a: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2391843"/>
            <a:ext cx="54483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5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句法解析</a:t>
            </a:r>
            <a:r>
              <a:rPr lang="en-US" altLang="zh-CN" dirty="0"/>
              <a:t>-</a:t>
            </a:r>
            <a:r>
              <a:rPr lang="zh-CN" altLang="en-US" dirty="0"/>
              <a:t>基于图的依存解析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5067"/>
            <a:ext cx="10515600" cy="4161896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最大生成树</a:t>
            </a: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对所有可能的边打分，但只保留最大生成树</a:t>
            </a: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用</a:t>
            </a:r>
            <a:r>
              <a:rPr lang="en-US" altLang="zh-CN" dirty="0" smtClean="0">
                <a:hlinkClick r:id="rId2"/>
              </a:rPr>
              <a:t>Chu-Liu-Edmonds</a:t>
            </a:r>
            <a:r>
              <a:rPr lang="en-US" altLang="zh-CN" dirty="0" smtClean="0"/>
              <a:t>(</a:t>
            </a:r>
            <a:r>
              <a:rPr lang="zh-CN" altLang="en-US" dirty="0" smtClean="0"/>
              <a:t>有向图</a:t>
            </a:r>
            <a:r>
              <a:rPr lang="en-US" altLang="zh-CN" dirty="0" err="1" smtClean="0"/>
              <a:t>Kruskals</a:t>
            </a:r>
            <a:r>
              <a:rPr lang="zh-CN" altLang="en-US" dirty="0" smtClean="0"/>
              <a:t>算法的变种</a:t>
            </a:r>
            <a:r>
              <a:rPr lang="en-US" altLang="zh-CN" dirty="0" smtClean="0"/>
              <a:t>)</a:t>
            </a:r>
            <a:r>
              <a:rPr lang="zh-CN" altLang="en-US" dirty="0" smtClean="0"/>
              <a:t>在</a:t>
            </a:r>
            <a:r>
              <a:rPr lang="en-US" altLang="zh-CN" dirty="0" smtClean="0"/>
              <a:t>O(N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)</a:t>
            </a:r>
            <a:r>
              <a:rPr lang="zh-CN" altLang="en-US" dirty="0" smtClean="0"/>
              <a:t>时间内求出精确解</a:t>
            </a: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783" y="2749716"/>
            <a:ext cx="7700433" cy="277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0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句法解析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基于图的依存解析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将图的分数分解成边的分数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可以用结构化感知机来学习权重</a:t>
            </a:r>
            <a:r>
              <a:rPr lang="en-US" altLang="zh-CN" b="1" dirty="0"/>
              <a:t>w</a:t>
            </a:r>
            <a:endParaRPr lang="en-US" altLang="zh-CN" b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57" y="2381991"/>
            <a:ext cx="7843322" cy="268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5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075" y="365125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句法解析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基于图的依存解析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/>
              <a:t>ɸ</a:t>
            </a:r>
            <a:r>
              <a:rPr lang="en-US" altLang="zh-CN" dirty="0" smtClean="0"/>
              <a:t>((</a:t>
            </a:r>
            <a:r>
              <a:rPr lang="en-US" altLang="zh-CN" dirty="0" err="1" smtClean="0"/>
              <a:t>i,j,l</a:t>
            </a:r>
            <a:r>
              <a:rPr lang="en-US" altLang="zh-CN" dirty="0" smtClean="0"/>
              <a:t>), x)</a:t>
            </a:r>
            <a:r>
              <a:rPr lang="zh-CN" altLang="en-US" dirty="0" smtClean="0"/>
              <a:t>是什么？</a:t>
            </a:r>
            <a:endParaRPr lang="en-US" altLang="zh-CN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91" y="2348345"/>
            <a:ext cx="9358745" cy="15384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91" y="4021706"/>
            <a:ext cx="6049818" cy="205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2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句法解析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基于图的依存解析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虽然解码和学习是在全局进行，但特征的提取却是局部的（在每条边上操作）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42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句法解析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基于图的依存解析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虽然解码和学习是在全局进行，但特征的提取却是局部的（在每条边上操作）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可以加入更加全局的特征吗？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4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句法解析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基于图的依存解析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虽然解码和学习是在全局进行，但特征的提取却是局部的（在每条边上操作）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可以加入更加全局的特征吗？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可以！在特征提取函数中考虑跨越几条边的子图。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73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句法解析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基于图的依存解析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虽然解码和学习是在全局进行，但特征的提取却是局部的（在每条边上操作）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可以加入更加全局的特征吗？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可以！在特征提取函数中考虑跨越几条边的子图。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但会导致解码</a:t>
            </a:r>
            <a:r>
              <a:rPr lang="en-US" altLang="zh-CN" dirty="0" smtClean="0"/>
              <a:t>/</a:t>
            </a:r>
            <a:r>
              <a:rPr lang="zh-CN" altLang="en-US" dirty="0" smtClean="0"/>
              <a:t>预测变得更难，需要用到更加复杂的动态规划算法和更聪明的近似算法。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0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基于统计的</a:t>
            </a:r>
            <a:r>
              <a:rPr lang="en-US" altLang="zh-CN" dirty="0" smtClean="0"/>
              <a:t>NLP</a:t>
            </a:r>
            <a:r>
              <a:rPr lang="zh-CN" altLang="en-US" dirty="0" smtClean="0"/>
              <a:t> </a:t>
            </a:r>
            <a:r>
              <a:rPr lang="en-US" altLang="zh-CN" dirty="0" smtClean="0"/>
              <a:t>VS</a:t>
            </a:r>
            <a:r>
              <a:rPr lang="zh-CN" altLang="en-US" dirty="0" smtClean="0"/>
              <a:t> 基于规则的</a:t>
            </a:r>
            <a:r>
              <a:rPr lang="en-US" altLang="zh-CN" dirty="0" smtClean="0"/>
              <a:t>NLP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NLP</a:t>
            </a:r>
            <a:r>
              <a:rPr lang="zh-CN" altLang="en-US" dirty="0" smtClean="0"/>
              <a:t>的从</a:t>
            </a:r>
            <a:r>
              <a:rPr lang="en-US" altLang="zh-CN" dirty="0" smtClean="0"/>
              <a:t>50</a:t>
            </a:r>
            <a:r>
              <a:rPr lang="zh-CN" altLang="en-US" dirty="0" smtClean="0"/>
              <a:t>年代开始发展。早期都是基于大量的手写规则来做。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 smtClean="0"/>
              <a:t>到</a:t>
            </a:r>
            <a:r>
              <a:rPr lang="en-US" altLang="zh-CN" dirty="0" smtClean="0"/>
              <a:t>80</a:t>
            </a:r>
            <a:r>
              <a:rPr lang="zh-CN" altLang="en-US" dirty="0" smtClean="0"/>
              <a:t>年，</a:t>
            </a:r>
            <a:r>
              <a:rPr lang="en-US" altLang="zh-CN" dirty="0" smtClean="0"/>
              <a:t>NLP</a:t>
            </a:r>
            <a:r>
              <a:rPr lang="zh-CN" altLang="en-US" dirty="0" smtClean="0"/>
              <a:t>逐渐从基于规则过度到基于统计。原因：基于规则的方法费时费力，对语言现象的覆盖率不高。而基于统计的方法结合了大规模语料和机器学习</a:t>
            </a:r>
            <a:r>
              <a:rPr lang="en-US" altLang="zh-CN" dirty="0" smtClean="0"/>
              <a:t>,</a:t>
            </a:r>
            <a:r>
              <a:rPr lang="zh-CN" altLang="en-US" dirty="0" smtClean="0"/>
              <a:t> 提供了基于规则的方法无法比拟的优势。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基于规则的</a:t>
            </a:r>
            <a:r>
              <a:rPr lang="en-US" altLang="zh-CN" dirty="0" smtClean="0"/>
              <a:t>NLP</a:t>
            </a:r>
            <a:r>
              <a:rPr lang="zh-CN" altLang="en-US" dirty="0" smtClean="0"/>
              <a:t>仍有有武之地，作为基于统计方法的一个补充，做一些精细化的处理。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4010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句法解析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基于图的依存解析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虽然解码和学习是在全局进行，但特征的提取却是局部的（在每条边上操作）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可以加入更加全局的特征吗？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可以！在特征提取函数中考虑跨越几条边的子图。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但会导致解码</a:t>
            </a:r>
            <a:r>
              <a:rPr lang="en-US" altLang="zh-CN" dirty="0" smtClean="0"/>
              <a:t>/</a:t>
            </a:r>
            <a:r>
              <a:rPr lang="zh-CN" altLang="en-US" dirty="0" smtClean="0"/>
              <a:t>预测变得更难，需要用到更加复杂的动态规划算法和更聪明的近似算法。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这样做是否值得？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81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句法解析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基于图的依存解析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虽然解码和学习是在全局进行，但特征的提取却是局部的（在每条边上操作）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可以加入更加全局的特征吗？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可以！在特征提取函数中考虑跨越几条边的子图。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但会导致解码</a:t>
            </a:r>
            <a:r>
              <a:rPr lang="en-US" altLang="zh-CN" dirty="0" smtClean="0"/>
              <a:t>/</a:t>
            </a:r>
            <a:r>
              <a:rPr lang="zh-CN" altLang="en-US" dirty="0" smtClean="0"/>
              <a:t>预测变得更难，需要用到更加复杂的动态规划算法和更聪明的近似算法。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这样做是否值得？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句法分析应用广泛，如果能达到速度和准确率之间一个更好的折中，还是值得尝试的。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句法解析</a:t>
            </a:r>
            <a:r>
              <a:rPr lang="en-US" altLang="zh-CN" dirty="0"/>
              <a:t>-</a:t>
            </a:r>
            <a:r>
              <a:rPr lang="zh-CN" altLang="en-US" dirty="0"/>
              <a:t>基于转移的依存解析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768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问题设置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训练数据是词序列（句子）和相应的依存树组成的</a:t>
            </a:r>
            <a:r>
              <a:rPr lang="en-US" altLang="zh-CN" dirty="0" smtClean="0"/>
              <a:t>pair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我们要学习一个模型来预测一句话的最佳</a:t>
            </a:r>
            <a:r>
              <a:rPr lang="en-US" altLang="zh-CN" dirty="0" smtClean="0"/>
              <a:t>Graph: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255" y="2889403"/>
            <a:ext cx="5875977" cy="2223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255" y="5670703"/>
            <a:ext cx="54483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8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句法解析</a:t>
            </a:r>
            <a:r>
              <a:rPr lang="en-US" altLang="zh-CN" dirty="0"/>
              <a:t>-</a:t>
            </a:r>
            <a:r>
              <a:rPr lang="zh-CN" altLang="en-US" dirty="0"/>
              <a:t>基于转移的依存解析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201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图预测是个很难的问题</a:t>
            </a:r>
            <a:r>
              <a:rPr lang="en-US" altLang="zh-CN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节点</a:t>
            </a:r>
            <a:r>
              <a:rPr lang="en-US" altLang="zh-CN" dirty="0" smtClean="0"/>
              <a:t>/</a:t>
            </a:r>
            <a:r>
              <a:rPr lang="zh-CN" altLang="en-US" dirty="0" smtClean="0"/>
              <a:t>边是无序的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要使得预测图符合约束条件，需要很大的计算开销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80655" y="4073236"/>
            <a:ext cx="66479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想法：将图预测问题转换成序列标注问题</a:t>
            </a:r>
            <a:endParaRPr lang="en-US" altLang="zh-CN" sz="2800" dirty="0" smtClean="0"/>
          </a:p>
          <a:p>
            <a:endParaRPr lang="en-US" sz="2800" dirty="0"/>
          </a:p>
          <a:p>
            <a:r>
              <a:rPr lang="zh-CN" altLang="en-US" sz="2800" dirty="0" smtClean="0"/>
              <a:t>序列标签应该是什么？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6789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句法解析</a:t>
            </a:r>
            <a:r>
              <a:rPr lang="en-US" altLang="zh-CN" dirty="0"/>
              <a:t>-</a:t>
            </a:r>
            <a:r>
              <a:rPr lang="zh-CN" altLang="en-US" dirty="0"/>
              <a:t>基于转移的依存解析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转移系统设置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432" y="2344969"/>
            <a:ext cx="7679377" cy="383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8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句法解析</a:t>
            </a:r>
            <a:r>
              <a:rPr lang="en-US" altLang="zh-CN" dirty="0"/>
              <a:t>-</a:t>
            </a:r>
            <a:r>
              <a:rPr lang="zh-CN" altLang="en-US" dirty="0"/>
              <a:t>基于转移的依存解析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转移系统规则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735" y="2342635"/>
            <a:ext cx="5737112" cy="414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2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句法解析</a:t>
            </a:r>
            <a:r>
              <a:rPr lang="en-US" altLang="zh-CN" dirty="0"/>
              <a:t>-</a:t>
            </a:r>
            <a:r>
              <a:rPr lang="zh-CN" altLang="en-US" dirty="0"/>
              <a:t>基于转移的依存解析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4504"/>
            <a:ext cx="10515600" cy="387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6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句法解析</a:t>
            </a:r>
            <a:r>
              <a:rPr lang="en-US" altLang="zh-CN" dirty="0"/>
              <a:t>-</a:t>
            </a:r>
            <a:r>
              <a:rPr lang="zh-CN" altLang="en-US" dirty="0"/>
              <a:t>基于转移的依存解析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2560"/>
            <a:ext cx="10515600" cy="38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4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句法解析</a:t>
            </a:r>
            <a:r>
              <a:rPr lang="en-US" altLang="zh-CN" dirty="0"/>
              <a:t>-</a:t>
            </a:r>
            <a:r>
              <a:rPr lang="zh-CN" altLang="en-US" dirty="0"/>
              <a:t>基于转移的依存解析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89687"/>
            <a:ext cx="10515600" cy="322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2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句法解析</a:t>
            </a:r>
            <a:r>
              <a:rPr lang="en-US" altLang="zh-CN" dirty="0"/>
              <a:t>-</a:t>
            </a:r>
            <a:r>
              <a:rPr lang="zh-CN" altLang="en-US" dirty="0"/>
              <a:t>基于转移的依存解析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9460"/>
            <a:ext cx="10515600" cy="330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6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基于统计</a:t>
            </a:r>
            <a:r>
              <a:rPr lang="en-US" altLang="zh-CN" dirty="0" smtClean="0"/>
              <a:t>NLP</a:t>
            </a:r>
            <a:r>
              <a:rPr lang="zh-CN" altLang="en-US" dirty="0" smtClean="0"/>
              <a:t>带来的变化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数据驱动学习 </a:t>
            </a:r>
            <a:r>
              <a:rPr lang="en-US" altLang="zh-CN" dirty="0" smtClean="0"/>
              <a:t>/</a:t>
            </a:r>
            <a:r>
              <a:rPr lang="zh-CN" altLang="en-US" dirty="0" smtClean="0"/>
              <a:t> 机器学习，不断从新数据学习，模型得以进化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不同的任务，只需从任务对应的目标标签进行学习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提供更广的语言现象覆盖率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能捕捉到更复杂的模式，如加权特征、连续表示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202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句法解析</a:t>
            </a:r>
            <a:r>
              <a:rPr lang="en-US" altLang="zh-CN" dirty="0"/>
              <a:t>-</a:t>
            </a:r>
            <a:r>
              <a:rPr lang="zh-CN" altLang="en-US" dirty="0"/>
              <a:t>基于转移的依存解析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75057"/>
            <a:ext cx="10515600" cy="325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1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句法解析</a:t>
            </a:r>
            <a:r>
              <a:rPr lang="en-US" altLang="zh-CN" dirty="0"/>
              <a:t>-</a:t>
            </a:r>
            <a:r>
              <a:rPr lang="zh-CN" altLang="en-US" dirty="0"/>
              <a:t>基于转移的依存解析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03053"/>
            <a:ext cx="10515600" cy="339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1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句法解析</a:t>
            </a:r>
            <a:r>
              <a:rPr lang="en-US" altLang="zh-CN" dirty="0"/>
              <a:t>-</a:t>
            </a:r>
            <a:r>
              <a:rPr lang="zh-CN" altLang="en-US" dirty="0"/>
              <a:t>基于转移的依存解析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2041"/>
            <a:ext cx="10515600" cy="361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2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句法解析</a:t>
            </a:r>
            <a:r>
              <a:rPr lang="en-US" altLang="zh-CN" dirty="0"/>
              <a:t>-</a:t>
            </a:r>
            <a:r>
              <a:rPr lang="zh-CN" altLang="en-US" dirty="0"/>
              <a:t>基于转移的依存解析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2217"/>
            <a:ext cx="10515600" cy="361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8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句法解析</a:t>
            </a:r>
            <a:r>
              <a:rPr lang="en-US" altLang="zh-CN" dirty="0"/>
              <a:t>-</a:t>
            </a:r>
            <a:r>
              <a:rPr lang="zh-CN" altLang="en-US" dirty="0"/>
              <a:t>基于转移的依存解析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45035"/>
            <a:ext cx="10515600" cy="351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4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句法解析</a:t>
            </a:r>
            <a:r>
              <a:rPr lang="en-US" altLang="zh-CN" dirty="0"/>
              <a:t>-</a:t>
            </a:r>
            <a:r>
              <a:rPr lang="zh-CN" altLang="en-US" dirty="0"/>
              <a:t>基于转移的依存解析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5824"/>
            <a:ext cx="10515600" cy="345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5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句法解析</a:t>
            </a:r>
            <a:r>
              <a:rPr lang="en-US" altLang="zh-CN" dirty="0"/>
              <a:t>-</a:t>
            </a:r>
            <a:r>
              <a:rPr lang="zh-CN" altLang="en-US" dirty="0"/>
              <a:t>基于转移的依存解析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2427"/>
            <a:ext cx="10515600" cy="359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5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句法解析</a:t>
            </a:r>
            <a:r>
              <a:rPr lang="en-US" altLang="zh-CN" dirty="0"/>
              <a:t>-</a:t>
            </a:r>
            <a:r>
              <a:rPr lang="zh-CN" altLang="en-US" dirty="0"/>
              <a:t>基于转移的依存解析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81716"/>
            <a:ext cx="10515600" cy="363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2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句法解析</a:t>
            </a:r>
            <a:r>
              <a:rPr lang="en-US" altLang="zh-CN" dirty="0"/>
              <a:t>-</a:t>
            </a:r>
            <a:r>
              <a:rPr lang="zh-CN" altLang="en-US" dirty="0"/>
              <a:t>基于转移的依存解析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0313"/>
            <a:ext cx="10515600" cy="394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2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句法解析</a:t>
            </a:r>
            <a:r>
              <a:rPr lang="en-US" altLang="zh-CN" dirty="0"/>
              <a:t>-</a:t>
            </a:r>
            <a:r>
              <a:rPr lang="zh-CN" altLang="en-US" dirty="0"/>
              <a:t>基于转移的依存解析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8585"/>
            <a:ext cx="10515600" cy="400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1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自然语言处理 </a:t>
            </a:r>
            <a:r>
              <a:rPr lang="en-US" altLang="zh-CN" dirty="0" smtClean="0"/>
              <a:t>VS</a:t>
            </a:r>
            <a:r>
              <a:rPr lang="zh-CN" altLang="en-US" dirty="0" smtClean="0"/>
              <a:t> 机器学习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自然语言处理 ≠ 机器学习</a:t>
            </a:r>
            <a:endParaRPr lang="en-US" altLang="zh-CN" b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自然语言处理定义了理论和算法，机器学习是落地这些理论和算法发的工具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628" y="2933044"/>
            <a:ext cx="51816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8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句法解析</a:t>
            </a:r>
            <a:r>
              <a:rPr lang="en-US" altLang="zh-CN" dirty="0"/>
              <a:t>-</a:t>
            </a:r>
            <a:r>
              <a:rPr lang="zh-CN" altLang="en-US" dirty="0"/>
              <a:t>基于转移的依存解析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4661"/>
            <a:ext cx="10515600" cy="39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句法解析</a:t>
            </a:r>
            <a:r>
              <a:rPr lang="en-US" altLang="zh-CN" dirty="0"/>
              <a:t>-</a:t>
            </a:r>
            <a:r>
              <a:rPr lang="zh-CN" altLang="en-US" dirty="0"/>
              <a:t>基于转移的依存解析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4792"/>
            <a:ext cx="10515600" cy="40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3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句法解析</a:t>
            </a:r>
            <a:r>
              <a:rPr lang="en-US" altLang="zh-CN" dirty="0"/>
              <a:t>-</a:t>
            </a:r>
            <a:r>
              <a:rPr lang="zh-CN" altLang="en-US" dirty="0"/>
              <a:t>基于转移的依存解析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2759"/>
            <a:ext cx="10515600" cy="401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句法解析</a:t>
            </a:r>
            <a:r>
              <a:rPr lang="en-US" altLang="zh-CN" dirty="0"/>
              <a:t>-</a:t>
            </a:r>
            <a:r>
              <a:rPr lang="zh-CN" altLang="en-US" dirty="0"/>
              <a:t>基于转移的依存解析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0419"/>
            <a:ext cx="10515600" cy="410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句法解析</a:t>
            </a:r>
            <a:r>
              <a:rPr lang="en-US" altLang="zh-CN" dirty="0"/>
              <a:t>-</a:t>
            </a:r>
            <a:r>
              <a:rPr lang="zh-CN" altLang="en-US" dirty="0"/>
              <a:t>基于转移的依存解析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2450"/>
            <a:ext cx="10515600" cy="41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3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句法解析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基于转移的依存解析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5865"/>
            <a:ext cx="10515600" cy="39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9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句法解析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基于转移的依存解析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1000"/>
            <a:ext cx="10515600" cy="406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2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句法解析</a:t>
            </a:r>
            <a:r>
              <a:rPr lang="en-US" altLang="zh-CN" dirty="0"/>
              <a:t>-</a:t>
            </a:r>
            <a:r>
              <a:rPr lang="zh-CN" altLang="en-US" dirty="0"/>
              <a:t>基于转移的依存解析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201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其他转移系统？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我们刚看的是</a:t>
            </a:r>
            <a:r>
              <a:rPr lang="en-US" altLang="zh-CN" dirty="0" err="1" smtClean="0"/>
              <a:t>arg</a:t>
            </a:r>
            <a:r>
              <a:rPr lang="en-US" altLang="zh-CN" dirty="0" smtClean="0"/>
              <a:t>-eager</a:t>
            </a:r>
            <a:r>
              <a:rPr lang="zh-CN" altLang="en-US" dirty="0" smtClean="0"/>
              <a:t>系统，还有其他系统：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arc-standard(3</a:t>
            </a:r>
            <a:r>
              <a:rPr lang="zh-CN" altLang="en-US" dirty="0" smtClean="0"/>
              <a:t>种操作</a:t>
            </a:r>
            <a:r>
              <a:rPr lang="en-US" altLang="zh-CN" dirty="0" smtClean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Easy-first</a:t>
            </a:r>
            <a:r>
              <a:rPr lang="zh-CN" altLang="en-US" dirty="0" smtClean="0"/>
              <a:t>，等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38199" y="4144489"/>
            <a:ext cx="99089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不管是哪种系统，都含有以下操作：</a:t>
            </a:r>
            <a:endParaRPr lang="en-US" altLang="zh-CN" sz="2800" dirty="0" smtClean="0"/>
          </a:p>
          <a:p>
            <a:pPr marL="457200" indent="-457200">
              <a:buFont typeface="Arial" charset="0"/>
              <a:buChar char="•"/>
            </a:pPr>
            <a:r>
              <a:rPr lang="zh-CN" altLang="en-US" sz="2800" dirty="0" smtClean="0"/>
              <a:t>将单词从</a:t>
            </a:r>
            <a:r>
              <a:rPr lang="en-US" altLang="zh-CN" sz="2800" dirty="0" smtClean="0"/>
              <a:t>buffer</a:t>
            </a:r>
            <a:r>
              <a:rPr lang="zh-CN" altLang="en-US" sz="2800" dirty="0" smtClean="0"/>
              <a:t>移入</a:t>
            </a:r>
            <a:r>
              <a:rPr lang="en-US" altLang="zh-CN" sz="2800" dirty="0" smtClean="0"/>
              <a:t>stack</a:t>
            </a:r>
            <a:r>
              <a:rPr lang="zh-CN" altLang="en-US" sz="2800" dirty="0" smtClean="0"/>
              <a:t>，再从</a:t>
            </a:r>
            <a:r>
              <a:rPr lang="en-US" altLang="zh-CN" sz="2800" dirty="0" smtClean="0"/>
              <a:t>stack</a:t>
            </a:r>
            <a:r>
              <a:rPr lang="zh-CN" altLang="en-US" sz="2800" dirty="0" smtClean="0"/>
              <a:t>移回</a:t>
            </a:r>
            <a:r>
              <a:rPr lang="en-US" altLang="zh-CN" sz="2800" dirty="0" smtClean="0"/>
              <a:t>(shift/</a:t>
            </a:r>
            <a:r>
              <a:rPr lang="en-US" altLang="zh-CN" sz="2800" dirty="0" err="1" smtClean="0"/>
              <a:t>unshift</a:t>
            </a:r>
            <a:r>
              <a:rPr lang="en-US" altLang="zh-CN" sz="2800" dirty="0" smtClean="0"/>
              <a:t>)</a:t>
            </a:r>
          </a:p>
          <a:p>
            <a:pPr marL="457200" indent="-457200">
              <a:buFont typeface="Arial" charset="0"/>
              <a:buChar char="•"/>
            </a:pPr>
            <a:r>
              <a:rPr lang="zh-CN" altLang="en-US" sz="2800" dirty="0" smtClean="0"/>
              <a:t>从</a:t>
            </a:r>
            <a:r>
              <a:rPr lang="en-US" altLang="zh-CN" sz="2800" dirty="0" smtClean="0"/>
              <a:t>stack</a:t>
            </a:r>
            <a:r>
              <a:rPr lang="zh-CN" altLang="en-US" sz="2800" dirty="0" smtClean="0"/>
              <a:t>中</a:t>
            </a:r>
            <a:r>
              <a:rPr lang="en-US" altLang="zh-CN" sz="2800" dirty="0" smtClean="0"/>
              <a:t>pop</a:t>
            </a:r>
            <a:r>
              <a:rPr lang="zh-CN" altLang="en-US" sz="2800" dirty="0" smtClean="0"/>
              <a:t>单词</a:t>
            </a:r>
            <a:r>
              <a:rPr lang="en-US" altLang="zh-CN" sz="2800" dirty="0" smtClean="0"/>
              <a:t>(reduce)</a:t>
            </a:r>
          </a:p>
          <a:p>
            <a:pPr marL="457200" indent="-457200">
              <a:buFont typeface="Arial" charset="0"/>
              <a:buChar char="•"/>
            </a:pPr>
            <a:r>
              <a:rPr lang="zh-CN" altLang="en-US" sz="2800" dirty="0" smtClean="0"/>
              <a:t>创建带有</a:t>
            </a:r>
            <a:r>
              <a:rPr lang="en-US" altLang="zh-CN" sz="2800" dirty="0" smtClean="0"/>
              <a:t>label</a:t>
            </a:r>
            <a:r>
              <a:rPr lang="zh-CN" altLang="en-US" sz="2800" dirty="0" smtClean="0"/>
              <a:t>的左向边或右向边</a:t>
            </a:r>
            <a:endParaRPr lang="en-US" altLang="zh-CN" sz="28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38200" y="6234545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启发：定义容易学习的操作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6506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句法解析</a:t>
            </a:r>
            <a:r>
              <a:rPr lang="en-US" altLang="zh-CN" dirty="0"/>
              <a:t>-</a:t>
            </a:r>
            <a:r>
              <a:rPr lang="zh-CN" altLang="en-US" dirty="0"/>
              <a:t>基于转移的依存解析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什么是正确的操作？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我们有做了依存树标记的句子。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找“神仙”告诉我们用哪些操作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来构造依存树。“神仙”本质上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就是一组</a:t>
            </a:r>
            <a:r>
              <a:rPr lang="en-US" altLang="zh-CN" dirty="0" smtClean="0"/>
              <a:t>if-then-else</a:t>
            </a:r>
            <a:r>
              <a:rPr lang="zh-CN" altLang="en-US" dirty="0" smtClean="0"/>
              <a:t>规则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75696"/>
            <a:ext cx="4998275" cy="382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句法解析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基于转移的依存解析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从“神仙”那学习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给一个训练样本和转移系统，“神仙”会返回正确的序列标签。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805" y="2865805"/>
            <a:ext cx="7386452" cy="315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7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文本分类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NLP</a:t>
            </a:r>
            <a:r>
              <a:rPr lang="zh-CN" altLang="en-US" dirty="0" smtClean="0"/>
              <a:t>中最常见的一个任务：给定一个文本（句子、段落、篇章），给文本打一个标签。标签是什么？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正面</a:t>
            </a:r>
            <a:r>
              <a:rPr lang="en-US" altLang="zh-CN" dirty="0"/>
              <a:t> </a:t>
            </a:r>
            <a:r>
              <a:rPr lang="en-US" altLang="zh-CN" dirty="0" smtClean="0"/>
              <a:t>VS </a:t>
            </a:r>
            <a:r>
              <a:rPr lang="zh-CN" altLang="en-US" dirty="0" smtClean="0"/>
              <a:t>负面（情感分类）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垃圾邮件 </a:t>
            </a:r>
            <a:r>
              <a:rPr lang="en-US" altLang="zh-CN" dirty="0" smtClean="0"/>
              <a:t>VS </a:t>
            </a:r>
            <a:r>
              <a:rPr lang="zh-CN" altLang="en-US" dirty="0" smtClean="0"/>
              <a:t>非垃圾邮件（垃圾邮件过滤）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问句</a:t>
            </a:r>
            <a:r>
              <a:rPr lang="en-US" altLang="zh-CN" dirty="0" smtClean="0"/>
              <a:t> VS </a:t>
            </a:r>
            <a:r>
              <a:rPr lang="zh-CN" altLang="en-US" dirty="0" smtClean="0"/>
              <a:t>非问句（句型识别）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等等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74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句法解析</a:t>
            </a:r>
            <a:r>
              <a:rPr lang="en-US" altLang="zh-CN" dirty="0"/>
              <a:t>-</a:t>
            </a:r>
            <a:r>
              <a:rPr lang="zh-CN" altLang="en-US" dirty="0"/>
              <a:t>基于转移的依存解析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从“神仙”那学习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序列标注（</a:t>
            </a:r>
            <a:r>
              <a:rPr lang="en-US" altLang="zh-CN" dirty="0" smtClean="0"/>
              <a:t>MEMM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用</a:t>
            </a:r>
            <a:r>
              <a:rPr lang="en-US" altLang="zh-CN" dirty="0" smtClean="0"/>
              <a:t>Beam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r>
              <a:rPr lang="zh-CN" altLang="en-US" dirty="0" smtClean="0"/>
              <a:t>做解码</a:t>
            </a:r>
            <a:r>
              <a:rPr lang="en-US" altLang="zh-CN" dirty="0" smtClean="0"/>
              <a:t>/</a:t>
            </a:r>
            <a:r>
              <a:rPr lang="zh-CN" altLang="en-US" dirty="0" smtClean="0"/>
              <a:t>预测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要学习的打分函数：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63" y="2339604"/>
            <a:ext cx="5742544" cy="12517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63" y="5243920"/>
            <a:ext cx="6020790" cy="9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9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句法解析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基于转移的依存解析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特征？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935" y="1825625"/>
            <a:ext cx="7638580" cy="48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4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句法解析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基于转移的依存解析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概述：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基于转移的依存解析在短句上的表现好，基于图的依存解析在长句上的表现好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基于图的依存解析在长距离依存上的表现好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基于转移的依存解析采用贪心策略，会受到早期错误的影响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基于图的依存解析缺乏丰富的结构化特征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91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词义消歧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一个多义词在特定上下文中是表达的哪个意思？</a:t>
            </a: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三种方法：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有监督的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基于知识库的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无监督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890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词义消歧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什么是词义</a:t>
            </a:r>
            <a:r>
              <a:rPr lang="en-US" altLang="zh-CN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表示一个单词某一层含义的标签。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</a:t>
            </a:r>
            <a:r>
              <a:rPr lang="en-US" dirty="0" smtClean="0"/>
              <a:t>ank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</a:t>
            </a:r>
            <a:r>
              <a:rPr lang="en-US" dirty="0" smtClean="0"/>
              <a:t>ense1: financial institution and a financial inter</a:t>
            </a:r>
            <a:r>
              <a:rPr lang="en-US" altLang="zh-CN" dirty="0" smtClean="0"/>
              <a:t>me</a:t>
            </a:r>
            <a:r>
              <a:rPr lang="en-US" dirty="0" smtClean="0"/>
              <a:t>diary</a:t>
            </a:r>
            <a:r>
              <a:rPr lang="mr-IN" dirty="0" smtClean="0"/>
              <a:t>…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deposited the check at my bank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sense2: a raised portion of seabed or sloping ground</a:t>
            </a:r>
            <a:r>
              <a:rPr lang="mr-IN" dirty="0" smtClean="0"/>
              <a:t>…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Fishing from the river bank is prohibited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721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词义消歧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95113"/>
          </a:xfrm>
        </p:spPr>
        <p:txBody>
          <a:bodyPr>
            <a:normAutofit fontScale="925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词之间的关系：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上位词</a:t>
            </a:r>
            <a:r>
              <a:rPr lang="en-US" altLang="zh-CN" dirty="0" smtClean="0"/>
              <a:t>/</a:t>
            </a:r>
            <a:r>
              <a:rPr lang="zh-CN" altLang="en-US" dirty="0" smtClean="0"/>
              <a:t>下位词：类似于父类</a:t>
            </a:r>
            <a:r>
              <a:rPr lang="en-US" altLang="zh-CN" dirty="0" smtClean="0"/>
              <a:t>/</a:t>
            </a:r>
            <a:r>
              <a:rPr lang="zh-CN" altLang="en-US" dirty="0" smtClean="0"/>
              <a:t>子类关系。上位词更宽泛、下位词更具体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“汽车”是“车”的下位词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“水果”是“芒果”的上位词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4453247"/>
            <a:ext cx="631935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部分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整体关系：轮子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车，把手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门，等</a:t>
            </a:r>
            <a:endParaRPr lang="en-US" altLang="zh-CN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zh-CN" altLang="en-US" sz="2800" dirty="0" smtClean="0"/>
              <a:t>很多其他关系。。。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8312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词义消歧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2491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WordNet:</a:t>
            </a:r>
            <a:r>
              <a:rPr lang="zh-CN" altLang="en-US" dirty="0" smtClean="0"/>
              <a:t>一个公开的词汇数据库，标注了词义和词之间的关系。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765" y="1874154"/>
            <a:ext cx="7155997" cy="436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词义消歧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中文的</a:t>
            </a:r>
            <a:r>
              <a:rPr lang="en-US" altLang="zh-CN" dirty="0" smtClean="0"/>
              <a:t>WordNet</a:t>
            </a:r>
            <a:r>
              <a:rPr lang="zh-CN" altLang="en-US" dirty="0" smtClean="0"/>
              <a:t>等价物：</a:t>
            </a:r>
            <a:r>
              <a:rPr lang="zh-CN" altLang="en-US" dirty="0" smtClean="0">
                <a:hlinkClick r:id="rId2"/>
              </a:rPr>
              <a:t>知网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65" y="2308596"/>
            <a:ext cx="6350000" cy="378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88200" y="24867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40931" y="2325254"/>
            <a:ext cx="4676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上下位关系 同义关系 反义关系 对义关系 部件</a:t>
            </a:r>
            <a:r>
              <a:rPr lang="en-US" altLang="zh-CN" dirty="0"/>
              <a:t>-</a:t>
            </a:r>
            <a:r>
              <a:rPr lang="zh-CN" altLang="en-US" dirty="0"/>
              <a:t>整体关系 </a:t>
            </a:r>
            <a:endParaRPr lang="en-US" altLang="zh-CN" dirty="0" smtClean="0"/>
          </a:p>
          <a:p>
            <a:r>
              <a:rPr lang="zh-CN" altLang="en-US" dirty="0" smtClean="0"/>
              <a:t>属性</a:t>
            </a:r>
            <a:r>
              <a:rPr lang="en-US" altLang="zh-CN" dirty="0"/>
              <a:t>-</a:t>
            </a:r>
            <a:r>
              <a:rPr lang="zh-CN" altLang="en-US" dirty="0"/>
              <a:t>宿主关系 材料</a:t>
            </a:r>
            <a:r>
              <a:rPr lang="en-US" altLang="zh-CN" dirty="0"/>
              <a:t>-</a:t>
            </a:r>
            <a:r>
              <a:rPr lang="zh-CN" altLang="en-US" dirty="0"/>
              <a:t>成品关系 施事</a:t>
            </a:r>
            <a:r>
              <a:rPr lang="en-US" altLang="zh-CN" dirty="0"/>
              <a:t>/</a:t>
            </a:r>
            <a:r>
              <a:rPr lang="zh-CN" altLang="en-US" dirty="0"/>
              <a:t>经验者</a:t>
            </a:r>
            <a:r>
              <a:rPr lang="en-US" altLang="zh-CN" dirty="0"/>
              <a:t>/</a:t>
            </a:r>
            <a:r>
              <a:rPr lang="zh-CN" altLang="en-US" dirty="0"/>
              <a:t>关系主体</a:t>
            </a:r>
            <a:r>
              <a:rPr lang="en-US" altLang="zh-CN" dirty="0"/>
              <a:t>-</a:t>
            </a:r>
            <a:r>
              <a:rPr lang="zh-CN" altLang="en-US" dirty="0"/>
              <a:t>事件关系 </a:t>
            </a:r>
            <a:endParaRPr lang="en-US" altLang="zh-CN" dirty="0" smtClean="0"/>
          </a:p>
          <a:p>
            <a:r>
              <a:rPr lang="zh-CN" altLang="en-US" dirty="0" smtClean="0"/>
              <a:t>受事</a:t>
            </a:r>
            <a:r>
              <a:rPr lang="en-US" altLang="zh-CN" dirty="0"/>
              <a:t>/</a:t>
            </a:r>
            <a:r>
              <a:rPr lang="zh-CN" altLang="en-US" dirty="0"/>
              <a:t>内容</a:t>
            </a:r>
            <a:r>
              <a:rPr lang="en-US" altLang="zh-CN" dirty="0"/>
              <a:t>/</a:t>
            </a:r>
            <a:r>
              <a:rPr lang="zh-CN" altLang="en-US" dirty="0"/>
              <a:t>领属物等</a:t>
            </a:r>
            <a:r>
              <a:rPr lang="en-US" altLang="zh-CN" dirty="0"/>
              <a:t>-</a:t>
            </a:r>
            <a:r>
              <a:rPr lang="zh-CN" altLang="en-US" dirty="0"/>
              <a:t>事件关系 工具</a:t>
            </a:r>
            <a:r>
              <a:rPr lang="en-US" altLang="zh-CN" dirty="0"/>
              <a:t>-</a:t>
            </a:r>
            <a:r>
              <a:rPr lang="zh-CN" altLang="en-US" dirty="0"/>
              <a:t>事件关系 场所</a:t>
            </a:r>
            <a:r>
              <a:rPr lang="en-US" altLang="zh-CN" dirty="0"/>
              <a:t>-</a:t>
            </a:r>
            <a:r>
              <a:rPr lang="zh-CN" altLang="en-US" dirty="0"/>
              <a:t>事件关系 </a:t>
            </a:r>
            <a:endParaRPr lang="en-US" altLang="zh-CN" dirty="0" smtClean="0"/>
          </a:p>
          <a:p>
            <a:r>
              <a:rPr lang="zh-CN" altLang="en-US" dirty="0" smtClean="0"/>
              <a:t>时间</a:t>
            </a:r>
            <a:r>
              <a:rPr lang="en-US" altLang="zh-CN" dirty="0"/>
              <a:t>-</a:t>
            </a:r>
            <a:r>
              <a:rPr lang="zh-CN" altLang="en-US" dirty="0"/>
              <a:t>事件关系 值</a:t>
            </a:r>
            <a:r>
              <a:rPr lang="en-US" altLang="zh-CN" dirty="0"/>
              <a:t>-</a:t>
            </a:r>
            <a:r>
              <a:rPr lang="zh-CN" altLang="en-US" dirty="0"/>
              <a:t>属性关系 实体</a:t>
            </a:r>
            <a:r>
              <a:rPr lang="en-US" altLang="zh-CN" dirty="0"/>
              <a:t>-</a:t>
            </a:r>
            <a:r>
              <a:rPr lang="zh-CN" altLang="en-US" dirty="0"/>
              <a:t>值关系 事件</a:t>
            </a:r>
            <a:r>
              <a:rPr lang="en-US" altLang="zh-CN" dirty="0"/>
              <a:t>-</a:t>
            </a:r>
            <a:r>
              <a:rPr lang="zh-CN" altLang="en-US" dirty="0"/>
              <a:t>角色关系 相关关系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72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词义消歧</a:t>
            </a:r>
            <a:r>
              <a:rPr lang="en-US" altLang="zh-CN" dirty="0" smtClean="0"/>
              <a:t>-</a:t>
            </a:r>
            <a:r>
              <a:rPr lang="zh-CN" altLang="en-US" dirty="0" smtClean="0"/>
              <a:t>有监督方法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有出现在上下文中的单词，并标记了单词的含义。比如：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为每个多义词学习一个分类模型，来预测这个多义词的意思</a:t>
            </a:r>
            <a:r>
              <a:rPr lang="en-US" altLang="zh-CN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7704"/>
            <a:ext cx="9719458" cy="212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4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词义消歧</a:t>
            </a:r>
            <a:r>
              <a:rPr lang="en-US" altLang="zh-CN" dirty="0"/>
              <a:t>-</a:t>
            </a:r>
            <a:r>
              <a:rPr lang="zh-CN" altLang="en-US" dirty="0"/>
              <a:t>有监督方法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3573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可以用任何分类器：感知器、朴素贝叶斯，等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特征向量：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词搭配：上一个词，下一个词，上两个词、下两个词、词性、等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词袋：同上，但是没有编码和目标词的相对位置关系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4785756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直觉：像文本分类，但专注于单个词，而非文本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07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文本分类</a:t>
            </a:r>
            <a:r>
              <a:rPr lang="en-US" altLang="zh-CN" dirty="0" smtClean="0"/>
              <a:t>-</a:t>
            </a:r>
            <a:r>
              <a:rPr lang="zh-CN" altLang="en-US" dirty="0" smtClean="0"/>
              <a:t>定长向量表示文本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为什么要用定长向量表示文本</a:t>
            </a:r>
            <a:r>
              <a:rPr lang="zh-CN" altLang="en-US" dirty="0"/>
              <a:t>？</a:t>
            </a:r>
            <a:r>
              <a:rPr lang="zh-CN" altLang="en-US" dirty="0" smtClean="0"/>
              <a:t>因为机器学习算法需要在定长的对象上运行。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用定长向量表示图像很方便，但是一个文本可长可短，怎么处理？ 最基本的做法：词袋模型、向量空间模型。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2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词义消歧</a:t>
            </a:r>
            <a:r>
              <a:rPr lang="en-US" altLang="zh-CN" dirty="0" smtClean="0"/>
              <a:t>-</a:t>
            </a:r>
            <a:r>
              <a:rPr lang="zh-CN" altLang="en-US" dirty="0" smtClean="0"/>
              <a:t>基于知识库方法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25683"/>
            <a:ext cx="10515600" cy="4051280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诸如字典、</a:t>
            </a:r>
            <a:r>
              <a:rPr lang="en-US" altLang="zh-CN" dirty="0" smtClean="0"/>
              <a:t>WordNet</a:t>
            </a:r>
            <a:r>
              <a:rPr lang="zh-CN" altLang="en-US" dirty="0" smtClean="0"/>
              <a:t>等都可以作为知识库，他们都标记了词的含义和例句。比如：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（简化的）</a:t>
            </a:r>
            <a:r>
              <a:rPr lang="en-US" altLang="zh-CN" dirty="0" err="1" smtClean="0"/>
              <a:t>Lesk</a:t>
            </a:r>
            <a:r>
              <a:rPr lang="zh-CN" altLang="en-US" dirty="0" smtClean="0"/>
              <a:t>算法：给一个上下文中的多义词。直接将整个上下文（句子）和知识库中多义词的各个例句和释义对比，哪个例句和释义同句子的词重叠最大，将认为多义词是哪个含义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127"/>
            <a:ext cx="7545780" cy="180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6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词义消歧</a:t>
            </a:r>
            <a:r>
              <a:rPr lang="en-US" altLang="zh-CN" dirty="0" smtClean="0"/>
              <a:t>-</a:t>
            </a:r>
            <a:r>
              <a:rPr lang="zh-CN" altLang="en-US" dirty="0" smtClean="0"/>
              <a:t>无监督方法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3073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一个词可能会出现新的词义，因此字典会过期。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解决方案：无监督词义消歧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从上下文中提取词的特征，和有监督词义消歧的做法相同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使用任何一种聚类算法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将词根据其上下文特征聚类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4429496"/>
            <a:ext cx="113159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每个类就对应一个词的一个含义，但是每个类没有显示的词含义标记，</a:t>
            </a:r>
            <a:endParaRPr lang="en-US" altLang="zh-CN" sz="2800" dirty="0" smtClean="0"/>
          </a:p>
          <a:p>
            <a:r>
              <a:rPr lang="zh-CN" altLang="en-US" sz="2800" dirty="0" smtClean="0"/>
              <a:t>需要人工检查或通过其他自动化方法去检查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009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词义消歧</a:t>
            </a:r>
            <a:r>
              <a:rPr lang="en-US" altLang="zh-CN" dirty="0" smtClean="0"/>
              <a:t>-</a:t>
            </a:r>
            <a:r>
              <a:rPr lang="zh-CN" altLang="en-US" dirty="0" smtClean="0"/>
              <a:t>无监督方法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K-means</a:t>
            </a:r>
            <a:r>
              <a:rPr lang="zh-CN" altLang="en-US" dirty="0" smtClean="0"/>
              <a:t>聚类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1748"/>
            <a:ext cx="5873173" cy="29563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6295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hlinkClick r:id="rId3"/>
              </a:rPr>
              <a:t>点我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53943" y="2481943"/>
            <a:ext cx="2603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Distance</a:t>
            </a:r>
            <a:r>
              <a:rPr lang="zh-CN" altLang="en-US" dirty="0" smtClean="0"/>
              <a:t>度量取决于任务</a:t>
            </a:r>
            <a:endParaRPr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/>
              <a:t>欧式距离</a:t>
            </a:r>
            <a:endParaRPr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/>
              <a:t>余弦</a:t>
            </a:r>
            <a:endParaRPr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/>
              <a:t>等</a:t>
            </a:r>
            <a:endParaRPr lang="en-US" altLang="zh-CN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991602" y="4015424"/>
            <a:ext cx="520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当连续几次</a:t>
            </a:r>
            <a:r>
              <a:rPr lang="en-US" altLang="zh-CN" dirty="0" smtClean="0"/>
              <a:t>cluster</a:t>
            </a:r>
            <a:r>
              <a:rPr lang="zh-CN" altLang="en-US" dirty="0" smtClean="0"/>
              <a:t>中心点的移动量很小，或者连续</a:t>
            </a:r>
            <a:endParaRPr lang="en-US" altLang="zh-CN" dirty="0" smtClean="0"/>
          </a:p>
          <a:p>
            <a:r>
              <a:rPr lang="zh-CN" altLang="en-US" dirty="0" smtClean="0"/>
              <a:t>几次</a:t>
            </a:r>
            <a:r>
              <a:rPr lang="en-US" altLang="zh-CN" dirty="0" smtClean="0"/>
              <a:t>cluster</a:t>
            </a:r>
            <a:r>
              <a:rPr lang="zh-CN" altLang="en-US" dirty="0" smtClean="0"/>
              <a:t>分配的变化很小时，即认为算法收敛。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7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分布式词表示</a:t>
            </a:r>
            <a:r>
              <a:rPr lang="en-US" altLang="zh-CN" dirty="0" smtClean="0"/>
              <a:t>/</a:t>
            </a:r>
            <a:r>
              <a:rPr lang="zh-CN" altLang="en-US" dirty="0" smtClean="0"/>
              <a:t>词向量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目前为止，我们看到的词义都是离散的表示。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即，每个词义和其他词义都是一样不同的（</a:t>
            </a:r>
            <a:r>
              <a:rPr lang="en-US" altLang="zh-CN" dirty="0" smtClean="0"/>
              <a:t>equally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）。“梨子”和“苹果”的不同，与“苹果”和“飞机”的不同，是一样的。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我们需要改善这种情况，将离散的词义映射成向量（一种连续表示）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75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分布式词表示</a:t>
            </a:r>
            <a:r>
              <a:rPr lang="en-US" altLang="zh-CN" dirty="0"/>
              <a:t>/</a:t>
            </a:r>
            <a:r>
              <a:rPr lang="zh-CN" altLang="en-US" dirty="0"/>
              <a:t>词向量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376023"/>
            <a:ext cx="5251761" cy="2256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929218"/>
            <a:ext cx="4954979" cy="11477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199" y="5652655"/>
            <a:ext cx="108462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出现在相似上下文中的两个词，很可能有相似的词义。</a:t>
            </a:r>
            <a:endParaRPr lang="en-US" altLang="zh-CN" sz="2800" dirty="0" smtClean="0"/>
          </a:p>
          <a:p>
            <a:r>
              <a:rPr lang="zh-CN" altLang="en-US" sz="2800" dirty="0" smtClean="0"/>
              <a:t>（也可能是相反的词义，比如“我 喜欢 喝酒”、“我讨厌喝酒”）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696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分布式词表示</a:t>
            </a:r>
            <a:r>
              <a:rPr lang="en-US" altLang="zh-CN" dirty="0"/>
              <a:t>/</a:t>
            </a:r>
            <a:r>
              <a:rPr lang="zh-CN" altLang="en-US" dirty="0"/>
              <a:t>词向量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2638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单词</a:t>
            </a:r>
            <a:r>
              <a:rPr lang="en-US" altLang="zh-CN" dirty="0" smtClean="0"/>
              <a:t>-</a:t>
            </a:r>
            <a:r>
              <a:rPr lang="zh-CN" altLang="en-US" dirty="0" smtClean="0"/>
              <a:t>上下文矩阵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4" y="2387225"/>
            <a:ext cx="6934942" cy="24657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6904" y="5272644"/>
            <a:ext cx="71336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zh-CN" altLang="en-US" sz="2800" dirty="0" smtClean="0"/>
              <a:t>通常十分稀疏</a:t>
            </a:r>
            <a:endParaRPr lang="en-US" altLang="zh-CN" sz="28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zh-CN" altLang="en-US" sz="2800" dirty="0" smtClean="0"/>
              <a:t>上下文窗口越短，词向量越体现句法信息</a:t>
            </a:r>
            <a:endParaRPr lang="en-US" altLang="zh-CN" sz="28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zh-CN" altLang="en-US" sz="2800" dirty="0" smtClean="0"/>
              <a:t>上下文窗口越长，词向量越体现语义信息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8464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分布式词表示</a:t>
            </a:r>
            <a:r>
              <a:rPr lang="en-US" altLang="zh-CN" dirty="0"/>
              <a:t>/</a:t>
            </a:r>
            <a:r>
              <a:rPr lang="zh-CN" altLang="en-US" dirty="0"/>
              <a:t>词向量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上下文向量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一种最基本的词表示，和信息检索中的词</a:t>
            </a:r>
            <a:r>
              <a:rPr lang="en-US" altLang="zh-CN" dirty="0" smtClean="0"/>
              <a:t>-</a:t>
            </a:r>
            <a:r>
              <a:rPr lang="zh-CN" altLang="en-US" dirty="0" smtClean="0"/>
              <a:t>文档矩阵的原理相似。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935" y="2828083"/>
            <a:ext cx="6401238" cy="359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6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分布式词表示</a:t>
            </a:r>
            <a:r>
              <a:rPr lang="en-US" altLang="zh-CN" dirty="0"/>
              <a:t>/</a:t>
            </a:r>
            <a:r>
              <a:rPr lang="zh-CN" altLang="en-US" dirty="0"/>
              <a:t>词向量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990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相似度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问题：高频词会出现在更多的上下文中，因此会和所有的词更加相似。怎么解决？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解决方法：除以向量的长度（即，</a:t>
            </a:r>
            <a:r>
              <a:rPr lang="en-US" altLang="zh-CN" dirty="0" smtClean="0"/>
              <a:t>cosine</a:t>
            </a:r>
            <a:r>
              <a:rPr lang="zh-CN" altLang="en-US" dirty="0" smtClean="0"/>
              <a:t>相似度）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81687"/>
            <a:ext cx="7550150" cy="802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85783"/>
            <a:ext cx="7550150" cy="13196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5943600"/>
            <a:ext cx="5819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其他的相似度度量， </a:t>
            </a:r>
            <a:r>
              <a:rPr lang="en-US" altLang="zh-CN" sz="2800" dirty="0" smtClean="0"/>
              <a:t>Dice,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Jaccard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等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671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分布式词表示</a:t>
            </a:r>
            <a:r>
              <a:rPr lang="en-US" altLang="zh-CN" dirty="0"/>
              <a:t>/</a:t>
            </a:r>
            <a:r>
              <a:rPr lang="zh-CN" altLang="en-US" dirty="0"/>
              <a:t>词向量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2"/>
              </a:rPr>
              <a:t>Pointwise Mutual Information</a:t>
            </a:r>
            <a:r>
              <a:rPr lang="zh-CN" altLang="en-US" dirty="0" smtClean="0"/>
              <a:t> </a:t>
            </a:r>
            <a:r>
              <a:rPr lang="en-US" dirty="0" smtClean="0"/>
              <a:t>(</a:t>
            </a:r>
            <a:r>
              <a:rPr lang="zh-CN" altLang="en-US" dirty="0" smtClean="0"/>
              <a:t>逐点互信息</a:t>
            </a:r>
            <a:r>
              <a:rPr lang="en-US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用计数的方法是可以的，但一些高频词（冠词、代词等）无处不在，但又不能提供很有用的信息。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PMI</a:t>
            </a:r>
            <a:r>
              <a:rPr lang="zh-CN" altLang="en-US" dirty="0" smtClean="0"/>
              <a:t>度量两个事件，相对于他们独立发生，他们共现的频率有多高。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PMI</a:t>
            </a:r>
            <a:r>
              <a:rPr lang="zh-CN" altLang="en-US" dirty="0" smtClean="0"/>
              <a:t>正值可以量化相关度。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负值呢？直接忽略，只用</a:t>
            </a:r>
            <a:r>
              <a:rPr lang="en-US" altLang="zh-CN" dirty="0" smtClean="0"/>
              <a:t>PMI</a:t>
            </a:r>
            <a:r>
              <a:rPr lang="zh-CN" altLang="en-US" dirty="0" smtClean="0"/>
              <a:t>正值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605405"/>
            <a:ext cx="7076090" cy="1134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727699"/>
            <a:ext cx="6900016" cy="79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分布式词表示</a:t>
            </a:r>
            <a:r>
              <a:rPr lang="en-US" altLang="zh-CN" dirty="0"/>
              <a:t>/</a:t>
            </a:r>
            <a:r>
              <a:rPr lang="zh-CN" altLang="en-US" dirty="0"/>
              <a:t>词向量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上下文的选择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我们可以对上下文做一些细化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在上下文中考虑词性（</a:t>
            </a:r>
            <a:r>
              <a:rPr lang="en-US" altLang="zh-CN" dirty="0" err="1" smtClean="0"/>
              <a:t>bank_V</a:t>
            </a:r>
            <a:r>
              <a:rPr lang="zh-CN" altLang="en-US" dirty="0" smtClean="0"/>
              <a:t> </a:t>
            </a:r>
            <a:r>
              <a:rPr lang="en-US" altLang="zh-CN" dirty="0" smtClean="0"/>
              <a:t>vs.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bank_N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在上下文中考虑句法依存（</a:t>
            </a:r>
            <a:r>
              <a:rPr lang="en-US" altLang="zh-CN" dirty="0" err="1" smtClean="0"/>
              <a:t>eat_dobj</a:t>
            </a:r>
            <a:r>
              <a:rPr lang="zh-CN" altLang="en-US" dirty="0" smtClean="0"/>
              <a:t> </a:t>
            </a:r>
            <a:r>
              <a:rPr lang="en-US" altLang="zh-CN" dirty="0" smtClean="0"/>
              <a:t>vs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eat_subj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可以根据上下文距离中心词的位置对上下文做加权。离中心词越远，权重越低。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上下文也存在长尾问题。将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替换成                                                            增大长尾的每个个体的影响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404" y="4546405"/>
            <a:ext cx="1990766" cy="648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39" y="5337385"/>
            <a:ext cx="3874161" cy="6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0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文本分类</a:t>
            </a:r>
            <a:r>
              <a:rPr lang="en-US" altLang="zh-CN" dirty="0" smtClean="0"/>
              <a:t>-</a:t>
            </a:r>
            <a:r>
              <a:rPr lang="zh-CN" altLang="en-US" dirty="0" smtClean="0"/>
              <a:t>词袋模型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7499" y="1825625"/>
            <a:ext cx="81370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6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分布式词表示</a:t>
            </a:r>
            <a:r>
              <a:rPr lang="en-US" altLang="zh-CN" dirty="0"/>
              <a:t>/</a:t>
            </a:r>
            <a:r>
              <a:rPr lang="zh-CN" altLang="en-US" dirty="0"/>
              <a:t>词向量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255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PPMI</a:t>
            </a:r>
            <a:r>
              <a:rPr lang="zh-CN" altLang="en-US" dirty="0" smtClean="0"/>
              <a:t>矩阵很好，但是：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高维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稀疏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6000" y="3505200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可以用</a:t>
            </a:r>
            <a:r>
              <a:rPr lang="zh-CN" altLang="en-US" sz="2800" dirty="0" smtClean="0">
                <a:hlinkClick r:id="rId2"/>
              </a:rPr>
              <a:t>矩阵奇异值分解</a:t>
            </a:r>
            <a:r>
              <a:rPr lang="zh-CN" altLang="en-US" sz="2800" dirty="0" smtClean="0"/>
              <a:t>进行降维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4028420"/>
            <a:ext cx="6079067" cy="876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16000" y="5070764"/>
            <a:ext cx="67801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近似是个好东西：帮助移除噪音和冗余</a:t>
            </a:r>
            <a:endParaRPr lang="en-US" altLang="zh-CN" sz="2800" dirty="0" smtClean="0"/>
          </a:p>
          <a:p>
            <a:r>
              <a:rPr lang="zh-CN" altLang="en-US" sz="2800" dirty="0" smtClean="0"/>
              <a:t>和词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文档矩阵的潜在语义分析</a:t>
            </a:r>
            <a:r>
              <a:rPr lang="en-US" altLang="zh-CN" sz="2800" dirty="0" smtClean="0"/>
              <a:t>(</a:t>
            </a:r>
            <a:r>
              <a:rPr lang="en-US" altLang="zh-CN" sz="2800" dirty="0" smtClean="0">
                <a:hlinkClick r:id="rId4"/>
              </a:rPr>
              <a:t>LSA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一样。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6739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分布式词表示</a:t>
            </a:r>
            <a:r>
              <a:rPr lang="en-US" altLang="zh-CN" dirty="0"/>
              <a:t>/</a:t>
            </a:r>
            <a:r>
              <a:rPr lang="zh-CN" altLang="en-US" dirty="0"/>
              <a:t>词向量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SVD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466" y="1690688"/>
            <a:ext cx="4999759" cy="484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2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分布式词表示</a:t>
            </a:r>
            <a:r>
              <a:rPr lang="en-US" altLang="zh-CN" dirty="0"/>
              <a:t>/</a:t>
            </a:r>
            <a:r>
              <a:rPr lang="zh-CN" altLang="en-US" dirty="0"/>
              <a:t>词向量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SKIP-GRAM</a:t>
            </a:r>
            <a:r>
              <a:rPr lang="zh-CN" altLang="en-US" dirty="0" smtClean="0"/>
              <a:t>模型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在大型矩阵上运行</a:t>
            </a:r>
            <a:r>
              <a:rPr lang="en-US" altLang="zh-CN" dirty="0" smtClean="0"/>
              <a:t>SVD</a:t>
            </a:r>
            <a:r>
              <a:rPr lang="zh-CN" altLang="en-US" dirty="0" smtClean="0"/>
              <a:t>的计算成本很高。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我们来一个看一个单词。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本质上是一个逻辑回归分类器：单词就是标签，模型参数就是词向量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负采样：负训练样本从训练数据中随机亚采样。</a:t>
            </a: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74513"/>
            <a:ext cx="7011390" cy="165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3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分布式词表示</a:t>
            </a:r>
            <a:r>
              <a:rPr lang="en-US" altLang="zh-CN" dirty="0"/>
              <a:t>/</a:t>
            </a:r>
            <a:r>
              <a:rPr lang="zh-CN" altLang="en-US" dirty="0"/>
              <a:t>词向量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每个单词有两个词向量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可以丢弃</a:t>
            </a:r>
            <a:r>
              <a:rPr lang="en-US" altLang="zh-CN" dirty="0" smtClean="0"/>
              <a:t>C</a:t>
            </a:r>
            <a:r>
              <a:rPr lang="zh-CN" altLang="en-US" dirty="0" smtClean="0"/>
              <a:t>这个</a:t>
            </a:r>
            <a:r>
              <a:rPr lang="en-US" altLang="zh-CN" dirty="0" smtClean="0"/>
              <a:t>embedding</a:t>
            </a:r>
            <a:r>
              <a:rPr lang="zh-CN" altLang="en-US" dirty="0" smtClean="0"/>
              <a:t>，把</a:t>
            </a:r>
            <a:r>
              <a:rPr lang="en-US" altLang="zh-CN" dirty="0" smtClean="0"/>
              <a:t>C</a:t>
            </a:r>
            <a:r>
              <a:rPr lang="zh-CN" altLang="en-US" dirty="0" smtClean="0"/>
              <a:t> 加到或者拼接到</a:t>
            </a:r>
            <a:r>
              <a:rPr lang="en-US" altLang="zh-CN" dirty="0" smtClean="0"/>
              <a:t>W</a:t>
            </a:r>
            <a:r>
              <a:rPr lang="zh-CN" altLang="en-US" dirty="0" smtClean="0"/>
              <a:t>上面。用</a:t>
            </a:r>
            <a:r>
              <a:rPr lang="en-US" altLang="zh-CN" dirty="0" smtClean="0"/>
              <a:t>W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6007"/>
            <a:ext cx="8890000" cy="291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0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分布式词表示</a:t>
            </a:r>
            <a:r>
              <a:rPr lang="en-US" altLang="zh-CN" dirty="0"/>
              <a:t>/</a:t>
            </a:r>
            <a:r>
              <a:rPr lang="zh-CN" altLang="en-US" dirty="0"/>
              <a:t>词向量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7565" y="1468905"/>
            <a:ext cx="7006038" cy="470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7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分布式词表示</a:t>
            </a:r>
            <a:r>
              <a:rPr lang="en-US" altLang="zh-CN" dirty="0"/>
              <a:t>/</a:t>
            </a:r>
            <a:r>
              <a:rPr lang="zh-CN" altLang="en-US" dirty="0"/>
              <a:t>词向量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hlinkClick r:id="rId2"/>
              </a:rPr>
              <a:t>点我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hlinkClick r:id="rId3"/>
              </a:rPr>
              <a:t>点我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30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分布式词表示</a:t>
            </a:r>
            <a:r>
              <a:rPr lang="en-US" altLang="zh-CN" dirty="0"/>
              <a:t>/</a:t>
            </a:r>
            <a:r>
              <a:rPr lang="zh-CN" altLang="en-US" dirty="0"/>
              <a:t>词向量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9258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哪种词向量好？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高维稀疏（计数）？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低维神经网络参数？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41268" y="3353150"/>
            <a:ext cx="1167499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后者推动了</a:t>
            </a:r>
            <a:r>
              <a:rPr lang="en-US" altLang="zh-CN" sz="2800" dirty="0" smtClean="0"/>
              <a:t>NLP</a:t>
            </a:r>
            <a:r>
              <a:rPr lang="zh-CN" altLang="en-US" sz="2800" dirty="0" smtClean="0"/>
              <a:t>从</a:t>
            </a:r>
            <a:r>
              <a:rPr lang="en-US" altLang="zh-CN" sz="2800" dirty="0" smtClean="0"/>
              <a:t>Machine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Learning</a:t>
            </a:r>
            <a:r>
              <a:rPr lang="zh-CN" altLang="en-US" sz="2800" dirty="0" smtClean="0"/>
              <a:t>带到</a:t>
            </a:r>
            <a:r>
              <a:rPr lang="en-US" altLang="zh-CN" sz="2800" dirty="0" smtClean="0"/>
              <a:t>Deep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Learning</a:t>
            </a:r>
            <a:r>
              <a:rPr lang="zh-CN" altLang="en-US" sz="2800" dirty="0" smtClean="0"/>
              <a:t>的迁移。</a:t>
            </a:r>
            <a:endParaRPr lang="en-US" altLang="zh-CN" sz="2800" dirty="0" smtClean="0"/>
          </a:p>
          <a:p>
            <a:endParaRPr lang="en-US" sz="2800" dirty="0"/>
          </a:p>
          <a:p>
            <a:r>
              <a:rPr lang="en-US" altLang="zh-CN" sz="2800" dirty="0" smtClean="0"/>
              <a:t>Levy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al.(2015)</a:t>
            </a:r>
            <a:r>
              <a:rPr lang="zh-CN" altLang="en-US" sz="2800" dirty="0" smtClean="0"/>
              <a:t>指出，上下文窗口范围、罕见词移除、上下文分布的平滑</a:t>
            </a:r>
            <a:endParaRPr lang="en-US" altLang="zh-CN" sz="2800" dirty="0" smtClean="0"/>
          </a:p>
          <a:p>
            <a:r>
              <a:rPr lang="zh-CN" altLang="en-US" sz="2800" dirty="0" smtClean="0"/>
              <a:t>在训练词向量时都很重要</a:t>
            </a:r>
            <a:endParaRPr lang="en-US" altLang="zh-CN" sz="2800" dirty="0" smtClean="0"/>
          </a:p>
          <a:p>
            <a:r>
              <a:rPr lang="zh-CN" altLang="en-US" sz="2800" dirty="0" smtClean="0"/>
              <a:t>训练词向量的文本数据很重要，数据越多越好。低维向量的可扩展性更好</a:t>
            </a:r>
            <a:endParaRPr lang="en-US" altLang="zh-CN" sz="2800" dirty="0" smtClean="0"/>
          </a:p>
          <a:p>
            <a:endParaRPr lang="en-US" sz="2800" dirty="0"/>
          </a:p>
          <a:p>
            <a:r>
              <a:rPr lang="zh-CN" altLang="en-US" sz="2800" dirty="0" smtClean="0"/>
              <a:t>学习的词向量可以导入领域知识。比如，</a:t>
            </a:r>
            <a:r>
              <a:rPr lang="en-US" altLang="zh-CN" sz="2800" dirty="0" smtClean="0"/>
              <a:t>bass</a:t>
            </a:r>
            <a:r>
              <a:rPr lang="zh-CN" altLang="en-US" sz="2800" dirty="0" smtClean="0"/>
              <a:t>的含义更接近“鱼”。</a:t>
            </a:r>
            <a:endParaRPr lang="en-US" altLang="zh-CN" sz="2800" dirty="0" smtClean="0"/>
          </a:p>
          <a:p>
            <a:r>
              <a:rPr lang="zh-CN" altLang="en-US" sz="2800" dirty="0" smtClean="0"/>
              <a:t>给定一个任务，通常需要调参词向量，使词的含义更符合</a:t>
            </a:r>
            <a:r>
              <a:rPr lang="en-US" altLang="zh-CN" sz="2800" dirty="0" smtClean="0"/>
              <a:t>NLP</a:t>
            </a:r>
            <a:r>
              <a:rPr lang="zh-CN" altLang="en-US" sz="2800" dirty="0" smtClean="0"/>
              <a:t>任务需求。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95597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分布式词表示</a:t>
            </a:r>
            <a:r>
              <a:rPr lang="en-US" altLang="zh-CN" dirty="0"/>
              <a:t>/</a:t>
            </a:r>
            <a:r>
              <a:rPr lang="zh-CN" altLang="en-US" dirty="0"/>
              <a:t>词向量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词向量的局限性：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一个词的反义词也可能和这个词出现在相同的上下文，因此词向量很难区分反义词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组合性：词序列（句子）的向量怎么表示？我们可以用训练词向量的方法来训练短语向量，但这种方法不适合句子和段落。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88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语言模型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语言模型告诉我们一串符号序列有多大可能属于某种特定语言</a:t>
            </a:r>
            <a:r>
              <a:rPr lang="zh-CN" altLang="en-US" dirty="0"/>
              <a:t>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语言模型的应用</a:t>
            </a:r>
            <a:r>
              <a:rPr lang="en-US" altLang="zh-CN" dirty="0" smtClean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语音识别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机器翻译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其他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4477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语言模型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问题设置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训练数据是大规模的符号序列（句子）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我们要学习一个模型，能够返回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 smtClean="0"/>
              <a:t>V</a:t>
            </a:r>
            <a:r>
              <a:rPr lang="zh-CN" altLang="en-US" dirty="0" smtClean="0"/>
              <a:t>是词汇表， </a:t>
            </a:r>
            <a:r>
              <a:rPr lang="en-US" altLang="zh-CN" dirty="0" err="1" smtClean="0"/>
              <a:t>V</a:t>
            </a:r>
            <a:r>
              <a:rPr lang="en-US" altLang="zh-CN" baseline="30000" dirty="0" err="1" smtClean="0"/>
              <a:t>maxN</a:t>
            </a:r>
            <a:r>
              <a:rPr lang="zh-CN" altLang="en-US" dirty="0" smtClean="0"/>
              <a:t>是所有可能的句子</a:t>
            </a:r>
            <a:endParaRPr lang="en-US" altLang="zh-CN" baseline="30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06" y="2732727"/>
            <a:ext cx="3211286" cy="9650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41" y="3697735"/>
            <a:ext cx="7557324" cy="594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128" y="4369879"/>
            <a:ext cx="3665517" cy="5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8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r>
              <a:rPr lang="en-US" altLang="zh-CN" dirty="0"/>
              <a:t>-</a:t>
            </a:r>
            <a:r>
              <a:rPr lang="zh-CN" altLang="en-US" dirty="0"/>
              <a:t>词袋模型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295" y="1825625"/>
            <a:ext cx="66814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4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语言模型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一个很烂的语言模型：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我们的训练数据本质上是离散事件的集合，因此：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训练集中没见过的句子的概率都是</a:t>
            </a:r>
            <a:r>
              <a:rPr lang="en-US" altLang="zh-CN" dirty="0" smtClean="0"/>
              <a:t>0</a:t>
            </a:r>
            <a:r>
              <a:rPr lang="zh-CN" altLang="en-US" dirty="0" smtClean="0"/>
              <a:t>。怎么办？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714" y="2730500"/>
            <a:ext cx="61468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8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语言模型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一个不那么烂的语言模型：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一元语言模型：每个单词都是独立生成的。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就像单类的</a:t>
            </a:r>
            <a:r>
              <a:rPr lang="zh-CN" altLang="en-US" dirty="0" smtClean="0">
                <a:hlinkClick r:id="rId2"/>
              </a:rPr>
              <a:t>朴素贝叶斯</a:t>
            </a:r>
            <a:r>
              <a:rPr lang="zh-CN" altLang="en-US" dirty="0" smtClean="0"/>
              <a:t>，即，不考虑词的顺序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23770"/>
            <a:ext cx="5090061" cy="107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7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语言模型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一个更好的语言模型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每个词的概率都取决于它之前出现的词。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相同的问题仍然存在，训练集中没见过的句子</a:t>
            </a:r>
            <a:r>
              <a:rPr lang="en-US" altLang="zh-CN" dirty="0" smtClean="0"/>
              <a:t>/</a:t>
            </a:r>
            <a:r>
              <a:rPr lang="zh-CN" altLang="en-US" dirty="0" smtClean="0"/>
              <a:t>字句的概率为</a:t>
            </a:r>
            <a:r>
              <a:rPr lang="en-US" altLang="zh-CN" dirty="0" smtClean="0"/>
              <a:t>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3537"/>
            <a:ext cx="5930735" cy="248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8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语言模型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还是要靠我们的老朋友马尔科夫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K</a:t>
            </a:r>
            <a:r>
              <a:rPr lang="zh-CN" altLang="en-US" dirty="0" smtClean="0"/>
              <a:t>阶马尔科夫假设：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902" y="2336306"/>
            <a:ext cx="6349423" cy="18945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985" y="4477466"/>
            <a:ext cx="6020789" cy="482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02" y="4939467"/>
            <a:ext cx="6285016" cy="12171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03325" y="5099783"/>
            <a:ext cx="4256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</a:t>
            </a:r>
            <a:r>
              <a:rPr lang="zh-CN" altLang="en-US" dirty="0" smtClean="0"/>
              <a:t>元语言模型：做</a:t>
            </a:r>
            <a:r>
              <a:rPr lang="en-US" altLang="zh-CN" dirty="0" smtClean="0"/>
              <a:t>N-1=k</a:t>
            </a:r>
            <a:r>
              <a:rPr lang="zh-CN" altLang="en-US" dirty="0" smtClean="0"/>
              <a:t>阶马尔科夫假设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7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语言模型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67009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最大释然估计</a:t>
            </a: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上下文越长：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越有可能捕捉到长距离依赖：“我看见一只很</a:t>
            </a:r>
            <a:r>
              <a:rPr lang="en-US" altLang="zh-CN" dirty="0" smtClean="0"/>
              <a:t>[</a:t>
            </a:r>
            <a:r>
              <a:rPr lang="zh-CN" altLang="en-US" dirty="0" smtClean="0"/>
              <a:t>凶</a:t>
            </a:r>
            <a:r>
              <a:rPr lang="en-US" altLang="zh-CN" dirty="0" smtClean="0"/>
              <a:t>/</a:t>
            </a:r>
            <a:r>
              <a:rPr lang="zh-CN" altLang="en-US" dirty="0" smtClean="0"/>
              <a:t>多嘴</a:t>
            </a:r>
            <a:r>
              <a:rPr lang="en-US" altLang="zh-CN" dirty="0" smtClean="0"/>
              <a:t>]</a:t>
            </a:r>
            <a:r>
              <a:rPr lang="zh-CN" altLang="en-US" dirty="0" smtClean="0"/>
              <a:t>的老虎”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但是</a:t>
            </a:r>
            <a:r>
              <a:rPr lang="en-US" altLang="zh-CN" dirty="0" smtClean="0"/>
              <a:t>counts</a:t>
            </a:r>
            <a:r>
              <a:rPr lang="zh-CN" altLang="en-US" dirty="0" smtClean="0"/>
              <a:t>也会更稀疏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79238"/>
            <a:ext cx="5568043" cy="10523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7527" y="4892634"/>
            <a:ext cx="109632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通常</a:t>
            </a:r>
            <a:r>
              <a:rPr lang="en-US" altLang="zh-CN" sz="2800" dirty="0" smtClean="0"/>
              <a:t>3</a:t>
            </a:r>
            <a:r>
              <a:rPr lang="zh-CN" altLang="en-US" sz="2800" dirty="0" smtClean="0"/>
              <a:t>元到</a:t>
            </a:r>
            <a:r>
              <a:rPr lang="en-US" altLang="zh-CN" sz="2800" dirty="0" smtClean="0"/>
              <a:t>5</a:t>
            </a:r>
            <a:r>
              <a:rPr lang="zh-CN" altLang="en-US" sz="2800" dirty="0" smtClean="0"/>
              <a:t>元语言模型比较常见，用数亿单词数量的大规模语料训练</a:t>
            </a:r>
            <a:endParaRPr lang="en-US" altLang="zh-CN" sz="2800" dirty="0" smtClean="0"/>
          </a:p>
          <a:p>
            <a:endParaRPr lang="en-US" sz="2800" dirty="0"/>
          </a:p>
          <a:p>
            <a:r>
              <a:rPr lang="zh-CN" altLang="en-US" sz="2800" dirty="0" smtClean="0"/>
              <a:t>问题解决？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264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语言模型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67009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最大释然估计</a:t>
            </a: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上下文越长：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越有可能捕捉到长距离依赖：“我看见一只很</a:t>
            </a:r>
            <a:r>
              <a:rPr lang="en-US" altLang="zh-CN" dirty="0" smtClean="0"/>
              <a:t>[</a:t>
            </a:r>
            <a:r>
              <a:rPr lang="zh-CN" altLang="en-US" dirty="0" smtClean="0"/>
              <a:t>凶</a:t>
            </a:r>
            <a:r>
              <a:rPr lang="en-US" altLang="zh-CN" dirty="0" smtClean="0"/>
              <a:t>/</a:t>
            </a:r>
            <a:r>
              <a:rPr lang="zh-CN" altLang="en-US" dirty="0" smtClean="0"/>
              <a:t>多嘴</a:t>
            </a:r>
            <a:r>
              <a:rPr lang="en-US" altLang="zh-CN" dirty="0" smtClean="0"/>
              <a:t>]</a:t>
            </a:r>
            <a:r>
              <a:rPr lang="zh-CN" altLang="en-US" dirty="0" smtClean="0"/>
              <a:t>的老虎”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但是</a:t>
            </a:r>
            <a:r>
              <a:rPr lang="en-US" altLang="zh-CN" dirty="0" smtClean="0"/>
              <a:t>counts</a:t>
            </a:r>
            <a:r>
              <a:rPr lang="zh-CN" altLang="en-US" dirty="0" smtClean="0"/>
              <a:t>也会更稀疏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79238"/>
            <a:ext cx="5568043" cy="10523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7527" y="4892634"/>
            <a:ext cx="109632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通常</a:t>
            </a:r>
            <a:r>
              <a:rPr lang="en-US" altLang="zh-CN" sz="2800" dirty="0" smtClean="0"/>
              <a:t>3</a:t>
            </a:r>
            <a:r>
              <a:rPr lang="zh-CN" altLang="en-US" sz="2800" dirty="0" smtClean="0"/>
              <a:t>元到</a:t>
            </a:r>
            <a:r>
              <a:rPr lang="en-US" altLang="zh-CN" sz="2800" dirty="0" smtClean="0"/>
              <a:t>5</a:t>
            </a:r>
            <a:r>
              <a:rPr lang="zh-CN" altLang="en-US" sz="2800" dirty="0" smtClean="0"/>
              <a:t>元语言模型比较常见，用数亿单词数量的大规模语料训练</a:t>
            </a:r>
            <a:endParaRPr lang="en-US" altLang="zh-CN" sz="2800" dirty="0" smtClean="0"/>
          </a:p>
          <a:p>
            <a:endParaRPr lang="en-US" sz="2800" dirty="0"/>
          </a:p>
          <a:p>
            <a:r>
              <a:rPr lang="zh-CN" altLang="en-US" sz="2800" dirty="0" smtClean="0"/>
              <a:t>问题解决？没见过的单词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上下文</a:t>
            </a:r>
            <a:r>
              <a:rPr lang="en-US" altLang="zh-CN" sz="2800" dirty="0" smtClean="0"/>
              <a:t>pair</a:t>
            </a:r>
            <a:r>
              <a:rPr lang="zh-CN" altLang="en-US" sz="2800" dirty="0" smtClean="0"/>
              <a:t>的概率仍然是</a:t>
            </a:r>
            <a:r>
              <a:rPr lang="en-US" altLang="zh-CN" sz="2800" dirty="0" smtClean="0"/>
              <a:t>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2677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语言模型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灵感？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919" y="1825626"/>
            <a:ext cx="3233463" cy="3993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5190" y="371697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劫富济贫！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986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语言模型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平滑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从高频词拿一些概率质量分给低频词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082" y="1825625"/>
            <a:ext cx="6380348" cy="378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2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语言模型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LAPLACE</a:t>
            </a:r>
            <a:r>
              <a:rPr lang="zh-CN" altLang="en-US" dirty="0" smtClean="0"/>
              <a:t>平滑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对所有的</a:t>
            </a:r>
            <a:r>
              <a:rPr lang="en-US" altLang="zh-CN" dirty="0" smtClean="0"/>
              <a:t>counts</a:t>
            </a:r>
            <a:r>
              <a:rPr lang="zh-CN" altLang="en-US" dirty="0" smtClean="0"/>
              <a:t>加</a:t>
            </a:r>
            <a:r>
              <a:rPr lang="en-US" altLang="zh-CN" dirty="0" smtClean="0"/>
              <a:t>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但加</a:t>
            </a:r>
            <a:r>
              <a:rPr lang="en-US" altLang="zh-CN" dirty="0" smtClean="0"/>
              <a:t>1</a:t>
            </a:r>
            <a:r>
              <a:rPr lang="zh-CN" altLang="en-US" dirty="0" smtClean="0"/>
              <a:t>有时会将太多的概率质量分给没见过的事件，最好是加</a:t>
            </a:r>
            <a:r>
              <a:rPr lang="en-US" altLang="zh-CN" dirty="0" smtClean="0"/>
              <a:t>k,</a:t>
            </a:r>
            <a:r>
              <a:rPr lang="zh-CN" altLang="en-US" dirty="0" smtClean="0"/>
              <a:t> </a:t>
            </a:r>
            <a:r>
              <a:rPr lang="en-US" altLang="zh-CN" dirty="0" smtClean="0"/>
              <a:t>k&lt;1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其实这样不是非常好的平滑处理手段，不过可以作为一个不错的</a:t>
            </a:r>
            <a:r>
              <a:rPr lang="en-US" altLang="zh-CN" dirty="0" smtClean="0"/>
              <a:t>baseline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986" y="2193636"/>
            <a:ext cx="5569775" cy="9404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004" y="3564796"/>
            <a:ext cx="5758708" cy="99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4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语言模型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51372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Out-of-Vocabulary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Words(OOV)/</a:t>
            </a:r>
            <a:r>
              <a:rPr lang="zh-CN" altLang="en-US" dirty="0" smtClean="0"/>
              <a:t>未登录词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如果一个词在训练数据中没见过，包含这个词的句子的概率都是</a:t>
            </a:r>
            <a:r>
              <a:rPr lang="en-US" altLang="zh-CN" dirty="0" smtClean="0"/>
              <a:t>0.</a:t>
            </a: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这种情况很常见：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hlinkClick r:id="rId2"/>
              </a:rPr>
              <a:t>Zipfian</a:t>
            </a:r>
            <a:r>
              <a:rPr lang="zh-CN" altLang="en-US" dirty="0" smtClean="0">
                <a:hlinkClick r:id="rId2"/>
              </a:rPr>
              <a:t> </a:t>
            </a:r>
            <a:r>
              <a:rPr lang="zh-CN" altLang="en-US" dirty="0" smtClean="0"/>
              <a:t>的语言分布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新词不断出现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拼写错误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26275" y="4393870"/>
            <a:ext cx="109568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处理方法：将训练数据中的低频词替换成“未知词”。新句子中如果</a:t>
            </a:r>
            <a:endParaRPr lang="en-US" altLang="zh-CN" sz="2800" dirty="0" smtClean="0"/>
          </a:p>
          <a:p>
            <a:r>
              <a:rPr lang="zh-CN" altLang="en-US" sz="2800" dirty="0" smtClean="0"/>
              <a:t>出现词汇表里面没见过的词，就认为是未知词。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zh-CN" altLang="en-US" sz="2800" dirty="0" smtClean="0"/>
              <a:t>聪明点的做法就是对“未知词”分类：比如名字、数字等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1522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r>
              <a:rPr lang="en-US" altLang="zh-CN" dirty="0"/>
              <a:t>-</a:t>
            </a:r>
            <a:r>
              <a:rPr lang="zh-CN" altLang="en-US" dirty="0"/>
              <a:t>词袋模型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6250" y="1825625"/>
            <a:ext cx="66594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语言模型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开启烂尾模式。讲到这个时候估计已经没有多少人听了。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237" y="2405063"/>
            <a:ext cx="3937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语言模型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148" y="1825625"/>
            <a:ext cx="6121703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6155007"/>
            <a:ext cx="10671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一般语言模型在批量测试数据上测试模型效果才用困惑度。如果是就直接用</a:t>
            </a:r>
            <a:r>
              <a:rPr lang="en-US" dirty="0"/>
              <a:t>probability</a:t>
            </a:r>
            <a:r>
              <a:rPr lang="zh-CN" altLang="en-US" dirty="0"/>
              <a:t>或者</a:t>
            </a:r>
            <a:r>
              <a:rPr lang="en-US" dirty="0"/>
              <a:t>log probability.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79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自然语言理解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0354" y="1825625"/>
            <a:ext cx="67712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自然语言理解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1248" y="1825625"/>
            <a:ext cx="79295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3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自然语言理解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0283" y="1825625"/>
            <a:ext cx="69514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0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自然语言理解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2702" y="1825625"/>
            <a:ext cx="90265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2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自然语言理解</a:t>
            </a:r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408" y="1801875"/>
            <a:ext cx="95611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自然语言理解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613" y="1825625"/>
            <a:ext cx="87227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自然语言理解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721" y="1825625"/>
            <a:ext cx="64603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自然语言理解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5972" y="1825625"/>
            <a:ext cx="61800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4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r>
              <a:rPr lang="en-US" altLang="zh-CN" dirty="0"/>
              <a:t>-</a:t>
            </a:r>
            <a:r>
              <a:rPr lang="zh-CN" altLang="en-US" dirty="0"/>
              <a:t>词袋模型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4398" y="1825625"/>
            <a:ext cx="66632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4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自然语言理解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5153" y="1825625"/>
            <a:ext cx="72616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5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自然语言理解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542" y="1837500"/>
            <a:ext cx="89449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8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自然语言理解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579" y="1825625"/>
            <a:ext cx="64508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2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自然语言理解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999" y="1825625"/>
            <a:ext cx="67540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9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自然语言理解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0225" y="1825625"/>
            <a:ext cx="63315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1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自然语言理解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4039" y="1825625"/>
            <a:ext cx="7963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2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自然语言理解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547" y="1825625"/>
            <a:ext cx="56609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自然语言理解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3480" y="1825625"/>
            <a:ext cx="94650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7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5282" y="1825625"/>
            <a:ext cx="55614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8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5852" y="1825625"/>
            <a:ext cx="55802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版权免责申明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本</a:t>
            </a:r>
            <a:r>
              <a:rPr lang="en-US" altLang="zh-CN" dirty="0" smtClean="0"/>
              <a:t>PPT</a:t>
            </a:r>
            <a:r>
              <a:rPr lang="zh-CN" altLang="en-US" dirty="0" smtClean="0"/>
              <a:t>中用到的所有形式的图片，若无明确说明，均来自互联网和第三方材料。本</a:t>
            </a:r>
            <a:r>
              <a:rPr lang="en-US" altLang="zh-CN" dirty="0" smtClean="0"/>
              <a:t>PPT</a:t>
            </a:r>
            <a:r>
              <a:rPr lang="zh-CN" altLang="en-US" dirty="0" smtClean="0"/>
              <a:t>对这些图片的引用并未征求图片作者的同意。鉴于本</a:t>
            </a:r>
            <a:r>
              <a:rPr lang="en-US" altLang="zh-CN" dirty="0" smtClean="0"/>
              <a:t>PPT</a:t>
            </a:r>
            <a:r>
              <a:rPr lang="zh-CN" altLang="en-US" dirty="0" smtClean="0"/>
              <a:t>仅用作内部交流、学习目的；不用于任何商业、盈利目的。特此免责。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80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r>
              <a:rPr lang="en-US" altLang="zh-CN" dirty="0"/>
              <a:t>-</a:t>
            </a:r>
            <a:r>
              <a:rPr lang="zh-CN" altLang="en-US" dirty="0"/>
              <a:t>词袋模型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8548" y="1825625"/>
            <a:ext cx="66949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1671" y="1825625"/>
            <a:ext cx="59086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7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0844" y="1813750"/>
            <a:ext cx="55903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0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6022" y="1825625"/>
            <a:ext cx="67199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7037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8693" y="1825625"/>
            <a:ext cx="681461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6439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8978" y="1825625"/>
            <a:ext cx="61340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4832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105" y="1825625"/>
            <a:ext cx="91657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2317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998" y="1825625"/>
            <a:ext cx="82220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9790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6019" y="2220686"/>
            <a:ext cx="8768938" cy="18542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2535" y="466700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hlinkClick r:id="rId3"/>
              </a:rPr>
              <a:t>点我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728946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3956" y="1825625"/>
            <a:ext cx="64840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0379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6821" y="1825625"/>
            <a:ext cx="70583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55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r>
              <a:rPr lang="en-US" altLang="zh-CN" dirty="0"/>
              <a:t>-</a:t>
            </a:r>
            <a:r>
              <a:rPr lang="zh-CN" altLang="en-US" dirty="0"/>
              <a:t>词袋模型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7790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优点：简单、易理解。可以作为快速</a:t>
            </a:r>
            <a:r>
              <a:rPr lang="en-US" altLang="zh-CN" dirty="0" smtClean="0"/>
              <a:t>baseline</a:t>
            </a:r>
            <a:r>
              <a:rPr lang="zh-CN" altLang="en-US" dirty="0" smtClean="0"/>
              <a:t>。也可以和其他特征一起组合使用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缺点：没有考虑文本中词的顺序关系（丢失了信息）。词袋模型无法区分“玩具 宠物”和“宠物 玩具”，因为这两个文本的词袋模型向量表示都一样。但使用</a:t>
            </a:r>
            <a:r>
              <a:rPr lang="en-US" altLang="zh-CN" dirty="0" smtClean="0"/>
              <a:t>bag-of-</a:t>
            </a:r>
            <a:r>
              <a:rPr lang="en-US" altLang="zh-CN" dirty="0" err="1" smtClean="0"/>
              <a:t>ngrams</a:t>
            </a:r>
            <a:r>
              <a:rPr lang="zh-CN" altLang="en-US" dirty="0" smtClean="0"/>
              <a:t>可以缓解这个问题。</a:t>
            </a:r>
            <a:endParaRPr lang="en-US" altLang="zh-C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82566" y="5053778"/>
            <a:ext cx="8933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bag-of-</a:t>
            </a:r>
            <a:r>
              <a:rPr lang="en-US" altLang="zh-CN" dirty="0" err="1" smtClean="0"/>
              <a:t>ngrams</a:t>
            </a:r>
            <a:r>
              <a:rPr lang="en-US" altLang="zh-CN" dirty="0" smtClean="0"/>
              <a:t>:</a:t>
            </a:r>
          </a:p>
          <a:p>
            <a:r>
              <a:rPr lang="zh-CN" altLang="en-US" dirty="0" smtClean="0"/>
              <a:t>我 喜欢 看</a:t>
            </a:r>
            <a:r>
              <a:rPr lang="zh-CN" altLang="en-US" dirty="0"/>
              <a:t> </a:t>
            </a:r>
            <a:r>
              <a:rPr lang="zh-CN" altLang="en-US" dirty="0" smtClean="0"/>
              <a:t>足球 比赛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{(</a:t>
            </a:r>
            <a:r>
              <a:rPr lang="zh-CN" altLang="en-US" dirty="0" smtClean="0"/>
              <a:t>我</a:t>
            </a:r>
            <a:r>
              <a:rPr lang="en-US" altLang="zh-CN" dirty="0" smtClean="0"/>
              <a:t>, </a:t>
            </a:r>
            <a:r>
              <a:rPr lang="zh-CN" altLang="en-US" dirty="0" smtClean="0"/>
              <a:t>喜欢</a:t>
            </a:r>
            <a:r>
              <a:rPr lang="en-US" altLang="zh-CN" dirty="0" smtClean="0"/>
              <a:t>), (</a:t>
            </a:r>
            <a:r>
              <a:rPr lang="zh-CN" altLang="en-US" dirty="0" smtClean="0"/>
              <a:t>喜欢</a:t>
            </a:r>
            <a:r>
              <a:rPr lang="en-US" altLang="zh-CN" dirty="0" smtClean="0"/>
              <a:t>, </a:t>
            </a:r>
            <a:r>
              <a:rPr lang="zh-CN" altLang="en-US" dirty="0" smtClean="0"/>
              <a:t>看</a:t>
            </a:r>
            <a:r>
              <a:rPr lang="en-US" altLang="zh-CN" dirty="0" smtClean="0"/>
              <a:t>), (</a:t>
            </a:r>
            <a:r>
              <a:rPr lang="zh-CN" altLang="en-US" dirty="0" smtClean="0"/>
              <a:t>看</a:t>
            </a:r>
            <a:r>
              <a:rPr lang="en-US" altLang="zh-CN" dirty="0" smtClean="0"/>
              <a:t>, </a:t>
            </a:r>
            <a:r>
              <a:rPr lang="zh-CN" altLang="en-US" dirty="0" smtClean="0"/>
              <a:t>足球</a:t>
            </a:r>
            <a:r>
              <a:rPr lang="en-US" altLang="zh-CN" dirty="0" smtClean="0"/>
              <a:t>), (</a:t>
            </a:r>
            <a:r>
              <a:rPr lang="zh-CN" altLang="en-US" dirty="0" smtClean="0"/>
              <a:t>足球</a:t>
            </a:r>
            <a:r>
              <a:rPr lang="en-US" altLang="zh-CN" dirty="0" smtClean="0"/>
              <a:t>, </a:t>
            </a:r>
            <a:r>
              <a:rPr lang="zh-CN" altLang="en-US" dirty="0" smtClean="0"/>
              <a:t>比赛</a:t>
            </a:r>
            <a:r>
              <a:rPr lang="en-US" altLang="zh-CN" dirty="0" smtClean="0"/>
              <a:t>)}</a:t>
            </a:r>
          </a:p>
          <a:p>
            <a:r>
              <a:rPr lang="en-US" dirty="0" smtClean="0"/>
              <a:t>                                        = {(</a:t>
            </a:r>
            <a:r>
              <a:rPr lang="zh-CN" altLang="en-US" dirty="0" smtClean="0"/>
              <a:t>我</a:t>
            </a:r>
            <a:r>
              <a:rPr lang="en-US" altLang="zh-CN" dirty="0" smtClean="0"/>
              <a:t>,</a:t>
            </a:r>
            <a:r>
              <a:rPr lang="zh-CN" altLang="en-US" dirty="0" smtClean="0"/>
              <a:t>喜欢</a:t>
            </a:r>
            <a:r>
              <a:rPr lang="en-US" altLang="zh-CN" dirty="0" smtClean="0"/>
              <a:t>,</a:t>
            </a:r>
            <a:r>
              <a:rPr lang="zh-CN" altLang="en-US" dirty="0" smtClean="0"/>
              <a:t>看</a:t>
            </a:r>
            <a:r>
              <a:rPr lang="en-US" dirty="0" smtClean="0"/>
              <a:t>), (</a:t>
            </a:r>
            <a:r>
              <a:rPr lang="zh-CN" altLang="en-US" dirty="0" smtClean="0"/>
              <a:t>喜欢</a:t>
            </a:r>
            <a:r>
              <a:rPr lang="en-US" dirty="0" smtClean="0"/>
              <a:t>,</a:t>
            </a:r>
            <a:r>
              <a:rPr lang="zh-CN" altLang="en-US" dirty="0" smtClean="0"/>
              <a:t>看</a:t>
            </a:r>
            <a:r>
              <a:rPr lang="en-US" dirty="0" smtClean="0"/>
              <a:t>,</a:t>
            </a:r>
            <a:r>
              <a:rPr lang="zh-CN" altLang="en-US" dirty="0" smtClean="0"/>
              <a:t>足球</a:t>
            </a:r>
            <a:r>
              <a:rPr lang="en-US" dirty="0" smtClean="0"/>
              <a:t>), (</a:t>
            </a:r>
            <a:r>
              <a:rPr lang="zh-CN" altLang="en-US" dirty="0" smtClean="0"/>
              <a:t>看</a:t>
            </a:r>
            <a:r>
              <a:rPr lang="en-US" dirty="0" smtClean="0"/>
              <a:t>,</a:t>
            </a:r>
            <a:r>
              <a:rPr lang="zh-CN" altLang="en-US" dirty="0" smtClean="0"/>
              <a:t>足球</a:t>
            </a:r>
            <a:r>
              <a:rPr lang="en-US" dirty="0" smtClean="0"/>
              <a:t>,</a:t>
            </a:r>
            <a:r>
              <a:rPr lang="zh-CN" altLang="en-US" dirty="0" smtClean="0"/>
              <a:t>比赛</a:t>
            </a:r>
            <a:r>
              <a:rPr lang="en-US" dirty="0" smtClean="0"/>
              <a:t>)}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91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Recurrent</a:t>
            </a:r>
            <a:r>
              <a:rPr lang="zh-CN" altLang="en-US" dirty="0"/>
              <a:t> </a:t>
            </a:r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5718" y="1825625"/>
            <a:ext cx="69405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0578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Recurrent</a:t>
            </a:r>
            <a:r>
              <a:rPr lang="zh-CN" altLang="en-US" dirty="0"/>
              <a:t> </a:t>
            </a:r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614" y="1825625"/>
            <a:ext cx="104067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7441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Recurrent</a:t>
            </a:r>
            <a:r>
              <a:rPr lang="zh-CN" altLang="en-US" dirty="0"/>
              <a:t> </a:t>
            </a:r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776" y="1825625"/>
            <a:ext cx="62904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691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Recurrent</a:t>
            </a:r>
            <a:r>
              <a:rPr lang="zh-CN" altLang="en-US" dirty="0"/>
              <a:t> </a:t>
            </a:r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2536" y="1825625"/>
            <a:ext cx="65669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0040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Recurrent</a:t>
            </a:r>
            <a:r>
              <a:rPr lang="zh-CN" altLang="en-US" dirty="0"/>
              <a:t> </a:t>
            </a:r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1129" y="1825625"/>
            <a:ext cx="60497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5279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Recurrent</a:t>
            </a:r>
            <a:r>
              <a:rPr lang="zh-CN" altLang="en-US" dirty="0"/>
              <a:t> </a:t>
            </a:r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7875" y="1825625"/>
            <a:ext cx="71162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0888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Recurrent</a:t>
            </a:r>
            <a:r>
              <a:rPr lang="zh-CN" altLang="en-US" dirty="0"/>
              <a:t> </a:t>
            </a:r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505" y="1825625"/>
            <a:ext cx="79409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435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Recurrent</a:t>
            </a:r>
            <a:r>
              <a:rPr lang="zh-CN" altLang="en-US" dirty="0"/>
              <a:t> </a:t>
            </a:r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485" y="1825625"/>
            <a:ext cx="71230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6409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Recurrent</a:t>
            </a:r>
            <a:r>
              <a:rPr lang="zh-CN" altLang="en-US" dirty="0"/>
              <a:t> </a:t>
            </a:r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064" y="1825625"/>
            <a:ext cx="83538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9665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0842" y="1825625"/>
            <a:ext cx="60503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87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文本分类</a:t>
            </a:r>
            <a:r>
              <a:rPr lang="en-US" altLang="zh-CN" dirty="0" smtClean="0"/>
              <a:t>-</a:t>
            </a:r>
            <a:r>
              <a:rPr lang="zh-CN" altLang="en-US" dirty="0" smtClean="0"/>
              <a:t>向量空间模型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5688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向量空间模型广泛应用于信息检索：哪个文本（页面）和</a:t>
            </a:r>
            <a:r>
              <a:rPr lang="en-US" altLang="zh-CN" dirty="0" smtClean="0"/>
              <a:t>query</a:t>
            </a:r>
            <a:r>
              <a:rPr lang="zh-CN" altLang="en-US" dirty="0" smtClean="0"/>
              <a:t>最匹配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类似于词袋模型，向量空间模型将文本表示成高维度稀疏向量，每一个维度对应一个单词，每个维度的值一般是这个单词在对应文本的</a:t>
            </a:r>
            <a:r>
              <a:rPr lang="en-US" altLang="zh-CN" dirty="0" smtClean="0">
                <a:hlinkClick r:id="rId2"/>
              </a:rPr>
              <a:t>TF.IDF</a:t>
            </a:r>
            <a:r>
              <a:rPr lang="zh-CN" altLang="en-US" dirty="0" smtClean="0"/>
              <a:t>值。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1358" y="5192110"/>
            <a:ext cx="11163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TF.IDF: </a:t>
            </a:r>
            <a:r>
              <a:rPr lang="zh-CN" altLang="en-US" dirty="0" smtClean="0"/>
              <a:t>如果单词</a:t>
            </a:r>
            <a:r>
              <a:rPr lang="en-US" altLang="zh-CN" dirty="0" smtClean="0"/>
              <a:t>w</a:t>
            </a:r>
            <a:r>
              <a:rPr lang="zh-CN" altLang="en-US" dirty="0" smtClean="0"/>
              <a:t>在文本</a:t>
            </a:r>
            <a:r>
              <a:rPr lang="en-US" altLang="zh-CN" dirty="0" smtClean="0"/>
              <a:t>d</a:t>
            </a:r>
            <a:r>
              <a:rPr lang="zh-CN" altLang="en-US" dirty="0" smtClean="0"/>
              <a:t>中出现的次数越多，在所有文本的集合中包含</a:t>
            </a:r>
            <a:r>
              <a:rPr lang="en-US" altLang="zh-CN" dirty="0" smtClean="0"/>
              <a:t>w</a:t>
            </a:r>
            <a:r>
              <a:rPr lang="zh-CN" altLang="en-US" dirty="0" smtClean="0"/>
              <a:t>的文本数量越少，那么</a:t>
            </a:r>
            <a:r>
              <a:rPr lang="en-US" altLang="zh-CN" dirty="0" smtClean="0"/>
              <a:t>TF.IDF(w,</a:t>
            </a:r>
            <a:r>
              <a:rPr lang="zh-CN" altLang="en-US" dirty="0" smtClean="0"/>
              <a:t> </a:t>
            </a:r>
            <a:r>
              <a:rPr lang="en-US" altLang="zh-CN" dirty="0" smtClean="0"/>
              <a:t>d)</a:t>
            </a:r>
            <a:r>
              <a:rPr lang="zh-CN" altLang="en-US" dirty="0" smtClean="0"/>
              <a:t>就</a:t>
            </a:r>
            <a:endParaRPr lang="en-US" altLang="zh-CN" dirty="0" smtClean="0"/>
          </a:p>
          <a:p>
            <a:r>
              <a:rPr lang="zh-CN" altLang="en-US" dirty="0" smtClean="0"/>
              <a:t>越大，反之就越小。直观的说，</a:t>
            </a:r>
            <a:r>
              <a:rPr lang="en-US" altLang="zh-CN" dirty="0"/>
              <a:t> TF.IDF(w,</a:t>
            </a:r>
            <a:r>
              <a:rPr lang="zh-CN" altLang="en-US" dirty="0"/>
              <a:t> </a:t>
            </a:r>
            <a:r>
              <a:rPr lang="en-US" altLang="zh-CN" dirty="0" smtClean="0"/>
              <a:t>d)</a:t>
            </a:r>
            <a:r>
              <a:rPr lang="zh-CN" altLang="en-US" dirty="0" smtClean="0"/>
              <a:t>越大，说明</a:t>
            </a:r>
            <a:r>
              <a:rPr lang="en-US" altLang="zh-CN" dirty="0" smtClean="0"/>
              <a:t>w</a:t>
            </a:r>
            <a:r>
              <a:rPr lang="zh-CN" altLang="en-US" dirty="0" smtClean="0"/>
              <a:t>对</a:t>
            </a:r>
            <a:r>
              <a:rPr lang="en-US" altLang="zh-CN" dirty="0" smtClean="0"/>
              <a:t>d</a:t>
            </a:r>
            <a:r>
              <a:rPr lang="zh-CN" altLang="en-US" dirty="0" smtClean="0"/>
              <a:t>越有代表性。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61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Recurrent</a:t>
            </a:r>
            <a:r>
              <a:rPr lang="zh-CN" altLang="en-US" dirty="0"/>
              <a:t> </a:t>
            </a:r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8334" y="1825625"/>
            <a:ext cx="63353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8939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Neural</a:t>
            </a:r>
            <a:r>
              <a:rPr lang="zh-CN" altLang="en-US" dirty="0"/>
              <a:t> </a:t>
            </a:r>
            <a:r>
              <a:rPr lang="en-US" altLang="zh-CN" dirty="0" smtClean="0"/>
              <a:t>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0979" y="1825625"/>
            <a:ext cx="87300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9103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Recurrent</a:t>
            </a:r>
            <a:r>
              <a:rPr lang="zh-CN" altLang="en-US" dirty="0"/>
              <a:t> </a:t>
            </a:r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9855" y="1825625"/>
            <a:ext cx="88322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3596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Recurrent</a:t>
            </a:r>
            <a:r>
              <a:rPr lang="zh-CN" altLang="en-US" dirty="0"/>
              <a:t> </a:t>
            </a:r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7051" y="1825625"/>
            <a:ext cx="73378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4473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730" y="1825625"/>
            <a:ext cx="62745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4964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Neural</a:t>
            </a:r>
            <a:r>
              <a:rPr lang="zh-CN" altLang="en-US" dirty="0"/>
              <a:t> </a:t>
            </a:r>
            <a:r>
              <a:rPr lang="en-US" altLang="zh-CN" dirty="0" smtClean="0"/>
              <a:t>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5059" y="1825625"/>
            <a:ext cx="60218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9319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245" y="1825625"/>
            <a:ext cx="75715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1312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NLP VS Deep Learning</a:t>
            </a:r>
            <a:endParaRPr lang="en-US" dirty="0"/>
          </a:p>
        </p:txBody>
      </p:sp>
      <p:pic>
        <p:nvPicPr>
          <p:cNvPr id="4" name="Content Placeholder 3" descr="../difference-between-classical-nlp-deep-learning-nlp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793" y="1825625"/>
            <a:ext cx="7104413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397374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有什么没讲的</a:t>
            </a:r>
            <a:r>
              <a:rPr lang="en-US" altLang="zh-CN" dirty="0" smtClean="0"/>
              <a:t>NLP</a:t>
            </a:r>
            <a:r>
              <a:rPr lang="zh-CN" altLang="en-US" dirty="0" smtClean="0"/>
              <a:t>知识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主题模型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自然语言生成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48108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9900" dirty="0" smtClean="0"/>
              <a:t>谢谢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1205306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r>
              <a:rPr lang="en-US" altLang="zh-CN" dirty="0"/>
              <a:t>-</a:t>
            </a:r>
            <a:r>
              <a:rPr lang="zh-CN" altLang="en-US" dirty="0"/>
              <a:t>向量空间模型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2650" y="2255044"/>
            <a:ext cx="53467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9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r>
              <a:rPr lang="en-US" altLang="zh-CN" dirty="0" smtClean="0"/>
              <a:t>-</a:t>
            </a:r>
            <a:r>
              <a:rPr lang="zh-CN" altLang="en-US" dirty="0" smtClean="0"/>
              <a:t>向量空间模型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7790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优点：简单，高效。在信息检索任务上效果很好，对每个维度值的计算比词袋模型考量更深入。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缺点：没有考虑文本中词的顺序关系（丢失了信息）。和词袋模型一样。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0352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r>
              <a:rPr lang="en-US" altLang="zh-CN" dirty="0" smtClean="0"/>
              <a:t>-</a:t>
            </a:r>
            <a:r>
              <a:rPr lang="zh-CN" altLang="en-US" dirty="0" smtClean="0"/>
              <a:t>线性分类器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2596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通过词袋模型、向量空间模型（还有其他特征提取方法），可以将文本表示成</a:t>
            </a:r>
            <a:r>
              <a:rPr lang="en-US" altLang="zh-CN" dirty="0" smtClean="0"/>
              <a:t>N</a:t>
            </a:r>
            <a:r>
              <a:rPr lang="zh-CN" altLang="en-US" dirty="0" smtClean="0"/>
              <a:t>维向量 </a:t>
            </a:r>
            <a:r>
              <a:rPr lang="en-US" dirty="0" smtClean="0"/>
              <a:t>X </a:t>
            </a:r>
            <a:r>
              <a:rPr lang="en-US" dirty="0">
                <a:sym typeface="Symbol" charset="2"/>
              </a:rPr>
              <a:t></a:t>
            </a:r>
            <a:r>
              <a:rPr lang="en-US" dirty="0"/>
              <a:t>R</a:t>
            </a:r>
            <a:r>
              <a:rPr lang="en-US" baseline="30000" dirty="0"/>
              <a:t>N</a:t>
            </a:r>
            <a:r>
              <a:rPr lang="en-US" dirty="0"/>
              <a:t>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如果要对文本做二分类，如何知道文本是类别（</a:t>
            </a:r>
            <a:r>
              <a:rPr lang="en-US" altLang="zh-CN" dirty="0" smtClean="0"/>
              <a:t>y=1</a:t>
            </a:r>
            <a:r>
              <a:rPr lang="zh-CN" altLang="en-US" dirty="0" smtClean="0"/>
              <a:t>）还是类别（</a:t>
            </a:r>
            <a:r>
              <a:rPr lang="en-US" altLang="zh-CN" dirty="0" smtClean="0"/>
              <a:t>y=-1</a:t>
            </a:r>
            <a:r>
              <a:rPr lang="zh-CN" altLang="en-US" dirty="0" smtClean="0"/>
              <a:t>）？用线性分类器。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5193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r>
              <a:rPr lang="en-US" altLang="zh-CN" dirty="0"/>
              <a:t>-</a:t>
            </a:r>
            <a:r>
              <a:rPr lang="zh-CN" altLang="en-US" dirty="0"/>
              <a:t>线性</a:t>
            </a:r>
            <a:r>
              <a:rPr lang="zh-CN" altLang="en-US" dirty="0" smtClean="0"/>
              <a:t>分类器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875" y="1690688"/>
            <a:ext cx="4086717" cy="29969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40165" y="2564524"/>
            <a:ext cx="75520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2400" dirty="0" smtClean="0"/>
              <a:t>线性分类器的本质是高维空间中的决策边界。</a:t>
            </a:r>
            <a:endParaRPr lang="en-US" altLang="zh-CN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zh-CN" altLang="en-US" sz="2400" dirty="0" smtClean="0"/>
              <a:t>决策边界将空间划分成若干个子空间，每个子空间中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样本属于同一个类别。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7115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r>
              <a:rPr lang="en-US" altLang="zh-CN" dirty="0"/>
              <a:t>-</a:t>
            </a:r>
            <a:r>
              <a:rPr lang="zh-CN" altLang="en-US" dirty="0"/>
              <a:t>线性</a:t>
            </a:r>
            <a:r>
              <a:rPr lang="zh-CN" altLang="en-US" dirty="0" smtClean="0"/>
              <a:t>分类器</a:t>
            </a:r>
            <a:r>
              <a:rPr lang="en-US" altLang="zh-CN" dirty="0" smtClean="0"/>
              <a:t>-</a:t>
            </a:r>
            <a:r>
              <a:rPr lang="zh-CN" altLang="en-US" dirty="0" smtClean="0"/>
              <a:t>感知机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由</a:t>
            </a:r>
            <a:r>
              <a:rPr lang="en-US" altLang="zh-CN" dirty="0" smtClean="0"/>
              <a:t>Rosenblatt</a:t>
            </a:r>
            <a:r>
              <a:rPr lang="zh-CN" altLang="en-US" dirty="0" smtClean="0"/>
              <a:t>于</a:t>
            </a:r>
            <a:r>
              <a:rPr lang="en-US" altLang="zh-CN" dirty="0" smtClean="0"/>
              <a:t>1958</a:t>
            </a:r>
            <a:r>
              <a:rPr lang="zh-CN" altLang="en-US" dirty="0" smtClean="0"/>
              <a:t>年提出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93963"/>
            <a:ext cx="98171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4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r>
              <a:rPr lang="en-US" altLang="zh-CN" dirty="0"/>
              <a:t>-</a:t>
            </a:r>
            <a:r>
              <a:rPr lang="zh-CN" altLang="en-US" dirty="0"/>
              <a:t>线性分类器</a:t>
            </a:r>
            <a:r>
              <a:rPr lang="en-US" altLang="zh-CN" dirty="0"/>
              <a:t>-</a:t>
            </a:r>
            <a:r>
              <a:rPr lang="zh-CN" altLang="en-US" dirty="0"/>
              <a:t>感知机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85441" cy="382894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感知机数学表达式：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442910"/>
            <a:ext cx="4385441" cy="11516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00128"/>
            <a:ext cx="3176752" cy="11513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81297" y="2442910"/>
            <a:ext cx="629569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W</a:t>
            </a:r>
            <a:r>
              <a:rPr lang="en-US" sz="2000" dirty="0" smtClean="0"/>
              <a:t>: </a:t>
            </a:r>
            <a:r>
              <a:rPr lang="en-US" altLang="zh-CN" sz="2000" dirty="0" smtClean="0"/>
              <a:t>N</a:t>
            </a:r>
            <a:r>
              <a:rPr lang="zh-CN" altLang="en-US" sz="2000" dirty="0" smtClean="0"/>
              <a:t>维向量，感知机模型权重参数，可以理解为感知机本身</a:t>
            </a:r>
            <a:endParaRPr lang="en-US" altLang="zh-CN" sz="2000" dirty="0" smtClean="0"/>
          </a:p>
          <a:p>
            <a:endParaRPr lang="en-US" sz="2000" dirty="0" smtClean="0"/>
          </a:p>
          <a:p>
            <a:r>
              <a:rPr lang="en-US" altLang="zh-CN" sz="2000" b="1" dirty="0" smtClean="0"/>
              <a:t>X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  </a:t>
            </a:r>
            <a:r>
              <a:rPr lang="en-US" altLang="zh-CN" sz="2000" dirty="0" smtClean="0"/>
              <a:t>N</a:t>
            </a:r>
            <a:r>
              <a:rPr lang="zh-CN" altLang="en-US" sz="2000" dirty="0" smtClean="0"/>
              <a:t>维向量，文本的向量表示，比如词袋模型、向量空间模型、或其他文本特征</a:t>
            </a:r>
            <a:endParaRPr lang="en-US" altLang="zh-CN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y^: </a:t>
            </a:r>
            <a:r>
              <a:rPr lang="zh-CN" altLang="en-US" sz="2000" dirty="0" smtClean="0"/>
              <a:t>感知机预测的文本类别，取值为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或</a:t>
            </a:r>
            <a:r>
              <a:rPr lang="en-US" altLang="zh-CN" sz="2000" dirty="0" smtClean="0"/>
              <a:t>-1</a:t>
            </a:r>
            <a:r>
              <a:rPr lang="zh-CN" altLang="en-US" sz="2000" dirty="0" smtClean="0"/>
              <a:t>。分别对应两个不同的类别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2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r>
              <a:rPr lang="en-US" altLang="zh-CN" dirty="0"/>
              <a:t>-</a:t>
            </a:r>
            <a:r>
              <a:rPr lang="zh-CN" altLang="en-US" dirty="0"/>
              <a:t>线性分类器</a:t>
            </a:r>
            <a:r>
              <a:rPr lang="en-US" altLang="zh-CN" dirty="0"/>
              <a:t>-</a:t>
            </a:r>
            <a:r>
              <a:rPr lang="zh-CN" altLang="en-US" dirty="0"/>
              <a:t>感知机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18290"/>
            <a:ext cx="9314793" cy="4424855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感知机是线性二分类器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如何学习权重</a:t>
            </a:r>
            <a:r>
              <a:rPr lang="en-US" altLang="zh-CN" b="1" dirty="0" smtClean="0"/>
              <a:t>W</a:t>
            </a:r>
            <a:r>
              <a:rPr lang="zh-CN" altLang="en-US" dirty="0" smtClean="0"/>
              <a:t>？</a:t>
            </a:r>
            <a:endParaRPr lang="en-US" b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93805"/>
            <a:ext cx="4595648" cy="32738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38093" y="2393805"/>
            <a:ext cx="55157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</a:t>
            </a:r>
            <a:r>
              <a:rPr lang="en-US" sz="2800" dirty="0" smtClean="0"/>
              <a:t>ign(w</a:t>
            </a:r>
            <a:r>
              <a:rPr lang="en-US" sz="2800" baseline="-25000" dirty="0" smtClean="0"/>
              <a:t>0</a:t>
            </a:r>
            <a:r>
              <a:rPr lang="en-US" sz="2800" dirty="0" smtClean="0"/>
              <a:t>x</a:t>
            </a:r>
            <a:r>
              <a:rPr lang="en-US" sz="2800" baseline="-25000" dirty="0" smtClean="0"/>
              <a:t>0</a:t>
            </a:r>
            <a:r>
              <a:rPr lang="en-US" sz="2800" dirty="0" smtClean="0"/>
              <a:t> + w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x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 + </a:t>
            </a:r>
            <a:r>
              <a:rPr lang="mr-IN" sz="2800" dirty="0" smtClean="0"/>
              <a:t>…</a:t>
            </a:r>
            <a:r>
              <a:rPr lang="en-US" sz="2800" dirty="0" smtClean="0"/>
              <a:t>. + </a:t>
            </a:r>
            <a:r>
              <a:rPr lang="en-US" sz="2800" dirty="0" err="1" smtClean="0"/>
              <a:t>w</a:t>
            </a:r>
            <a:r>
              <a:rPr lang="en-US" sz="2800" baseline="-25000" dirty="0" err="1" smtClean="0"/>
              <a:t>n</a:t>
            </a:r>
            <a:r>
              <a:rPr lang="en-US" sz="2800" dirty="0" err="1" smtClean="0"/>
              <a:t>x</a:t>
            </a:r>
            <a:r>
              <a:rPr lang="en-US" sz="2800" baseline="-25000" dirty="0" err="1" smtClean="0"/>
              <a:t>n</a:t>
            </a:r>
            <a:r>
              <a:rPr lang="en-US" sz="2800" dirty="0" smtClean="0"/>
              <a:t>)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sign(w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x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 + w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x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+ </a:t>
            </a:r>
            <a:r>
              <a:rPr lang="mr-IN" sz="2800" dirty="0" smtClean="0"/>
              <a:t>…</a:t>
            </a:r>
            <a:r>
              <a:rPr lang="en-US" altLang="zh-CN" sz="2800" dirty="0" smtClean="0"/>
              <a:t>+</a:t>
            </a:r>
            <a:r>
              <a:rPr lang="en-US" sz="28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n</a:t>
            </a:r>
            <a:r>
              <a:rPr lang="en-US" sz="2800" dirty="0" err="1"/>
              <a:t>x</a:t>
            </a:r>
            <a:r>
              <a:rPr lang="en-US" sz="2800" baseline="-25000" dirty="0" err="1"/>
              <a:t>n</a:t>
            </a:r>
            <a:r>
              <a:rPr lang="en-US" sz="2800" dirty="0" smtClean="0"/>
              <a:t> + bias)</a:t>
            </a:r>
          </a:p>
          <a:p>
            <a:endParaRPr lang="en-US" sz="2800" dirty="0"/>
          </a:p>
          <a:p>
            <a:r>
              <a:rPr lang="zh-CN" altLang="en-US" sz="2800" dirty="0" smtClean="0"/>
              <a:t>因为</a:t>
            </a:r>
            <a:r>
              <a:rPr lang="en-US" altLang="zh-CN" sz="2800" dirty="0" smtClean="0"/>
              <a:t>X</a:t>
            </a:r>
            <a:r>
              <a:rPr lang="en-US" altLang="zh-CN" sz="2800" baseline="-25000" dirty="0" smtClean="0"/>
              <a:t>0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=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，所以</a:t>
            </a:r>
            <a:r>
              <a:rPr lang="en-US" altLang="zh-CN" sz="2800" dirty="0" smtClean="0"/>
              <a:t>bias</a:t>
            </a:r>
            <a:r>
              <a:rPr lang="zh-CN" altLang="en-US" sz="2800" dirty="0" smtClean="0"/>
              <a:t>就是</a:t>
            </a:r>
            <a:r>
              <a:rPr lang="en-US" altLang="zh-CN" sz="2800" dirty="0" smtClean="0"/>
              <a:t>w</a:t>
            </a:r>
            <a:r>
              <a:rPr lang="en-US" altLang="zh-CN" sz="2800" baseline="-25000" dirty="0" smtClean="0"/>
              <a:t>0,</a:t>
            </a:r>
            <a:r>
              <a:rPr lang="zh-CN" altLang="en-US" sz="2800" dirty="0" smtClean="0"/>
              <a:t>两种写法等价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21847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自然语言处理（</a:t>
            </a:r>
            <a:r>
              <a:rPr lang="en-US" altLang="zh-CN" dirty="0" smtClean="0"/>
              <a:t>NLP</a:t>
            </a:r>
            <a:r>
              <a:rPr lang="zh-CN" altLang="en-US" dirty="0" smtClean="0"/>
              <a:t>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本</a:t>
            </a:r>
            <a:r>
              <a:rPr lang="en-US" altLang="zh-CN" dirty="0" smtClean="0"/>
              <a:t>PPT</a:t>
            </a:r>
            <a:r>
              <a:rPr lang="zh-CN" altLang="en-US" dirty="0" smtClean="0"/>
              <a:t>目标：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了解自然语言处理可以完成什么任务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了解通过机器学习来完成自然语言处理任务的算法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熟悉自然语言处理的一些应用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探索一些前沿的自然语言处理方法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58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r>
              <a:rPr lang="en-US" altLang="zh-CN" dirty="0"/>
              <a:t>-</a:t>
            </a:r>
            <a:r>
              <a:rPr lang="zh-CN" altLang="en-US" dirty="0"/>
              <a:t>线性分类器</a:t>
            </a:r>
            <a:r>
              <a:rPr lang="en-US" altLang="zh-CN" dirty="0"/>
              <a:t>-</a:t>
            </a:r>
            <a:r>
              <a:rPr lang="zh-CN" altLang="en-US" dirty="0" smtClean="0"/>
              <a:t>感知机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163" y="2050801"/>
            <a:ext cx="5472824" cy="34178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8485" y="5547982"/>
            <a:ext cx="11158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2000" dirty="0" smtClean="0"/>
              <a:t>错误驱动，在线学习</a:t>
            </a:r>
            <a:endParaRPr lang="en-US" altLang="zh-CN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000" dirty="0" smtClean="0"/>
              <a:t>(x,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y)</a:t>
            </a:r>
            <a:r>
              <a:rPr lang="zh-CN" altLang="en-US" sz="2000" dirty="0" smtClean="0"/>
              <a:t>表示文本和其标记</a:t>
            </a:r>
            <a:endParaRPr lang="en-US" altLang="zh-CN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000" dirty="0" err="1" smtClean="0"/>
              <a:t>ɸ</a:t>
            </a:r>
            <a:r>
              <a:rPr lang="en-US" altLang="zh-CN" sz="2000" dirty="0" smtClean="0"/>
              <a:t>(x)</a:t>
            </a:r>
            <a:r>
              <a:rPr lang="zh-CN" altLang="en-US" sz="2000" dirty="0" smtClean="0"/>
              <a:t>是特征函数，作用是输入文本</a:t>
            </a:r>
            <a:r>
              <a:rPr lang="en-US" altLang="zh-CN" sz="2000" dirty="0" smtClean="0"/>
              <a:t>x</a:t>
            </a:r>
            <a:r>
              <a:rPr lang="zh-CN" altLang="en-US" sz="2000" dirty="0" smtClean="0"/>
              <a:t>，返回文本的特征表示，可以是词袋模型向量或其他</a:t>
            </a:r>
            <a:r>
              <a:rPr lang="en-US" altLang="zh-CN" sz="2000" dirty="0" smtClean="0"/>
              <a:t>NLP</a:t>
            </a:r>
            <a:r>
              <a:rPr lang="zh-CN" altLang="en-US" sz="2000" dirty="0" smtClean="0"/>
              <a:t>特征</a:t>
            </a:r>
            <a:endParaRPr lang="en-US" altLang="zh-CN" sz="2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079163" y="152758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感知机算法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670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文本分类</a:t>
            </a:r>
            <a:r>
              <a:rPr lang="en-US" altLang="zh-CN" dirty="0" smtClean="0"/>
              <a:t>-</a:t>
            </a:r>
            <a:r>
              <a:rPr lang="zh-CN" altLang="en-US" dirty="0" smtClean="0"/>
              <a:t>线性分类器</a:t>
            </a:r>
            <a:r>
              <a:rPr lang="en-US" altLang="zh-CN" dirty="0" smtClean="0"/>
              <a:t>-</a:t>
            </a:r>
            <a:r>
              <a:rPr lang="zh-CN" altLang="en-US" dirty="0" smtClean="0"/>
              <a:t>稀疏和偏置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在</a:t>
            </a:r>
            <a:r>
              <a:rPr lang="en-US" altLang="zh-CN" dirty="0" smtClean="0"/>
              <a:t>NLP</a:t>
            </a:r>
            <a:r>
              <a:rPr lang="zh-CN" altLang="en-US" dirty="0" smtClean="0"/>
              <a:t>中，无论训练集有多大，始终无法涵盖所有的单词、特征。</a:t>
            </a:r>
            <a:r>
              <a:rPr lang="en-US" altLang="zh-CN" dirty="0" smtClean="0"/>
              <a:t>	#</a:t>
            </a:r>
            <a:r>
              <a:rPr lang="zh-CN" altLang="en-US" dirty="0" smtClean="0"/>
              <a:t> 训练集中没有见过的特征，在测试集也会被忽略。</a:t>
            </a: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	#</a:t>
            </a:r>
            <a:r>
              <a:rPr lang="zh-CN" altLang="en-US" dirty="0"/>
              <a:t> </a:t>
            </a:r>
            <a:r>
              <a:rPr lang="zh-CN" altLang="en-US" dirty="0" smtClean="0"/>
              <a:t>测试集中的某些实例可能只含有训练集中没见过的句子。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如何解决这个问题？</a:t>
            </a:r>
            <a:r>
              <a:rPr lang="en-US" altLang="zh-CN" dirty="0" smtClean="0"/>
              <a:t>Bias/</a:t>
            </a:r>
            <a:r>
              <a:rPr lang="zh-CN" altLang="en-US" dirty="0" smtClean="0"/>
              <a:t>偏置</a:t>
            </a: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	#</a:t>
            </a:r>
            <a:r>
              <a:rPr lang="zh-CN" altLang="en-US" dirty="0" smtClean="0"/>
              <a:t> 将</a:t>
            </a:r>
            <a:r>
              <a:rPr lang="en-US" altLang="zh-CN" dirty="0" smtClean="0"/>
              <a:t>x</a:t>
            </a:r>
            <a:r>
              <a:rPr lang="en-US" altLang="zh-CN" baseline="-25000" dirty="0" smtClean="0"/>
              <a:t>0</a:t>
            </a:r>
            <a:r>
              <a:rPr lang="zh-CN" altLang="en-US" dirty="0" smtClean="0"/>
              <a:t>这一维特征直接硬编码为</a:t>
            </a:r>
            <a:r>
              <a:rPr lang="en-US" altLang="zh-CN" dirty="0" smtClean="0"/>
              <a:t>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	#</a:t>
            </a:r>
            <a:r>
              <a:rPr lang="zh-CN" altLang="en-US" dirty="0"/>
              <a:t> </a:t>
            </a:r>
            <a:r>
              <a:rPr lang="zh-CN" altLang="en-US" dirty="0" smtClean="0"/>
              <a:t>所有的训练实例和测试实例都有了一个公共特征</a:t>
            </a:r>
            <a:r>
              <a:rPr lang="en-US" altLang="zh-CN" dirty="0" smtClean="0"/>
              <a:t>w</a:t>
            </a:r>
            <a:r>
              <a:rPr lang="en-US" altLang="zh-CN" baseline="-25000" dirty="0" smtClean="0"/>
              <a:t>0</a:t>
            </a:r>
            <a:endParaRPr lang="en-US" altLang="zh-CN" baseline="-250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baseline="-25000" dirty="0" smtClean="0"/>
              <a:t>	</a:t>
            </a:r>
            <a:r>
              <a:rPr lang="en-US" altLang="zh-CN" dirty="0" smtClean="0"/>
              <a:t># </a:t>
            </a:r>
            <a:r>
              <a:rPr lang="zh-CN" altLang="en-US" dirty="0" smtClean="0"/>
              <a:t>使模型可以预测和训练集中的文本没有公共特征的测试集    </a:t>
            </a:r>
            <a:r>
              <a:rPr lang="en-US" altLang="zh-CN" dirty="0" smtClean="0"/>
              <a:t>	</a:t>
            </a:r>
            <a:r>
              <a:rPr lang="zh-CN" altLang="en-US" dirty="0" smtClean="0"/>
              <a:t>   文本，将其预测成</a:t>
            </a:r>
            <a:r>
              <a:rPr lang="en-US" altLang="zh-CN" dirty="0" smtClean="0"/>
              <a:t>Majority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。因此叫</a:t>
            </a:r>
            <a:r>
              <a:rPr lang="en-US" altLang="zh-CN" dirty="0" smtClean="0"/>
              <a:t>Bias</a:t>
            </a:r>
            <a:r>
              <a:rPr lang="zh-CN" altLang="en-US" dirty="0" smtClean="0"/>
              <a:t>。</a:t>
            </a:r>
            <a:endParaRPr lang="en-US" altLang="zh-CN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208519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文本分类</a:t>
            </a:r>
            <a:r>
              <a:rPr lang="en-US" altLang="zh-CN" dirty="0" smtClean="0"/>
              <a:t>-</a:t>
            </a:r>
            <a:r>
              <a:rPr lang="zh-CN" altLang="en-US" dirty="0" smtClean="0"/>
              <a:t>机器学习套路</a:t>
            </a:r>
            <a:endParaRPr lang="en-US" dirty="0"/>
          </a:p>
        </p:txBody>
      </p:sp>
      <p:pic>
        <p:nvPicPr>
          <p:cNvPr id="4" name="Content Placeholder 3" descr="../machine-learning-approach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56157" y="1825625"/>
            <a:ext cx="6679685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013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r>
              <a:rPr lang="en-US" altLang="zh-CN" dirty="0"/>
              <a:t>-</a:t>
            </a:r>
            <a:r>
              <a:rPr lang="zh-CN" altLang="en-US" dirty="0"/>
              <a:t>机器学习套路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altLang="zh-CN" sz="2400" dirty="0" smtClean="0"/>
              <a:t>1.</a:t>
            </a:r>
            <a:r>
              <a:rPr lang="zh-CN" altLang="en-US" sz="2400" dirty="0" smtClean="0"/>
              <a:t>准备好标记数据（比如，</a:t>
            </a:r>
            <a:r>
              <a:rPr lang="en-US" altLang="zh-CN" sz="2400" dirty="0" smtClean="0"/>
              <a:t>5000</a:t>
            </a:r>
            <a:r>
              <a:rPr lang="zh-CN" altLang="en-US" sz="2400" dirty="0" smtClean="0"/>
              <a:t>个文本，分别标记为“正面”情感，或“负面”情感）</a:t>
            </a:r>
            <a:endParaRPr lang="en-US" altLang="zh-CN" sz="2400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400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altLang="zh-CN" sz="2400" dirty="0" smtClean="0"/>
              <a:t>2.</a:t>
            </a:r>
            <a:r>
              <a:rPr lang="zh-CN" altLang="en-US" sz="2400" dirty="0" smtClean="0"/>
              <a:t> 随机初始化机器学习算法模型的参数（及</a:t>
            </a:r>
            <a:r>
              <a:rPr lang="en-US" altLang="zh-CN" sz="2400" dirty="0" smtClean="0"/>
              <a:t>weights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bias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400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 smtClean="0"/>
              <a:t>3. </a:t>
            </a:r>
            <a:r>
              <a:rPr lang="zh-CN" altLang="en-US" sz="2400" dirty="0" smtClean="0"/>
              <a:t>迭代所有的训练数据，在每次迭代中用模型去预测文本的</a:t>
            </a:r>
            <a:r>
              <a:rPr lang="en-US" altLang="zh-CN" sz="2400" dirty="0" smtClean="0"/>
              <a:t>label</a:t>
            </a:r>
            <a:r>
              <a:rPr lang="zh-CN" altLang="en-US" sz="2400" dirty="0" smtClean="0"/>
              <a:t>。根据</a:t>
            </a:r>
            <a:r>
              <a:rPr lang="en-US" altLang="zh-CN" sz="2400" dirty="0" smtClean="0"/>
              <a:t>label</a:t>
            </a:r>
            <a:r>
              <a:rPr lang="zh-CN" altLang="en-US" sz="2400" dirty="0" smtClean="0"/>
              <a:t>是否和人工标记一样，计算当前模型的</a:t>
            </a:r>
            <a:r>
              <a:rPr lang="en-US" altLang="zh-CN" sz="2400" dirty="0" smtClean="0"/>
              <a:t>cost</a:t>
            </a:r>
            <a:r>
              <a:rPr lang="zh-CN" altLang="en-US" sz="2400" dirty="0" smtClean="0"/>
              <a:t>损失函数。</a:t>
            </a:r>
            <a:r>
              <a:rPr lang="en-US" altLang="zh-CN" sz="2400" dirty="0" smtClean="0"/>
              <a:t>cost</a:t>
            </a:r>
            <a:r>
              <a:rPr lang="zh-CN" altLang="en-US" sz="2400" dirty="0" smtClean="0"/>
              <a:t>是模型参数的函数，通常是凸函数或者凹函数。</a:t>
            </a:r>
            <a:endParaRPr lang="en-US" altLang="zh-CN" sz="2400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400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altLang="zh-CN" sz="2400" dirty="0" smtClean="0"/>
              <a:t>4.</a:t>
            </a:r>
            <a:r>
              <a:rPr lang="zh-CN" altLang="en-US" sz="2400" dirty="0" smtClean="0"/>
              <a:t> 在每次迭代中，通过梯度下降算法最大化或最小化</a:t>
            </a:r>
            <a:r>
              <a:rPr lang="en-US" altLang="zh-CN" sz="2400" dirty="0" smtClean="0"/>
              <a:t>cost, </a:t>
            </a:r>
            <a:r>
              <a:rPr lang="zh-CN" altLang="en-US" sz="2400" dirty="0" smtClean="0"/>
              <a:t>不断更新模型参数，直至模型在训练集和测试上达到满意的效果。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83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文本分类</a:t>
            </a:r>
            <a:r>
              <a:rPr lang="en-US" altLang="zh-CN" dirty="0" smtClean="0"/>
              <a:t>-</a:t>
            </a:r>
            <a:r>
              <a:rPr lang="zh-CN" altLang="en-US" dirty="0" smtClean="0"/>
              <a:t>从二分类到多分类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8992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两种思想：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/>
              <a:t>对于每个</a:t>
            </a:r>
            <a:r>
              <a:rPr lang="en-US" dirty="0"/>
              <a:t>label y </a:t>
            </a:r>
            <a:r>
              <a:rPr lang="en-US" dirty="0">
                <a:sym typeface="Symbol" charset="2"/>
              </a:rPr>
              <a:t></a:t>
            </a:r>
            <a:r>
              <a:rPr lang="en-US" dirty="0"/>
              <a:t> Y, </a:t>
            </a:r>
            <a:r>
              <a:rPr lang="zh-CN" altLang="en-US" dirty="0"/>
              <a:t>给予一个权重（向量）</a:t>
            </a:r>
            <a:r>
              <a:rPr lang="en-US" dirty="0"/>
              <a:t>, 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或者等价的，在求特征表达时将文本的</a:t>
            </a:r>
            <a:r>
              <a:rPr lang="en-US" altLang="zh-CN" dirty="0" smtClean="0"/>
              <a:t>label</a:t>
            </a:r>
            <a:r>
              <a:rPr lang="zh-CN" altLang="en-US" dirty="0" smtClean="0"/>
              <a:t>考虑进去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18420" y="2803781"/>
            <a:ext cx="3306097" cy="1340516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118420" y="5122452"/>
            <a:ext cx="3306097" cy="129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r>
              <a:rPr lang="en-US" altLang="zh-CN" dirty="0" smtClean="0"/>
              <a:t>-</a:t>
            </a:r>
            <a:r>
              <a:rPr lang="zh-CN" altLang="en-US" dirty="0" smtClean="0"/>
              <a:t>评估分类器性能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latin typeface="Cambria Math" charset="0"/>
                          </a:rPr>
                          <m:t>正确预测样本</m:t>
                        </m:r>
                        <m:r>
                          <a:rPr lang="zh-CN" altLang="en-US" b="0" i="1" smtClean="0">
                            <a:latin typeface="Cambria Math" charset="0"/>
                          </a:rPr>
                          <m:t>数</m:t>
                        </m:r>
                      </m:num>
                      <m:den>
                        <m:r>
                          <a:rPr lang="zh-CN" altLang="en-US" i="1" smtClean="0">
                            <a:latin typeface="Cambria Math" charset="0"/>
                          </a:rPr>
                          <m:t>预测样本总数</m:t>
                        </m:r>
                      </m:den>
                    </m:f>
                  </m:oMath>
                </a14:m>
                <a:r>
                  <a:rPr lang="zh-CN" altLang="en-US" dirty="0" smtClean="0"/>
                  <a:t>     </a:t>
                </a: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 smtClean="0"/>
                  <a:t>问题？</a:t>
                </a:r>
                <a:endParaRPr lang="en-US" altLang="zh-CN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 smtClean="0"/>
                  <a:t>如果某一类别的样本比其他类别样本多很多，那一直预测这个类别也能得到很高的</a:t>
                </a:r>
                <a:r>
                  <a:rPr lang="en-US" altLang="zh-CN" dirty="0" smtClean="0"/>
                  <a:t>accuracy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 smtClean="0"/>
                  <a:t>其他指标？</a:t>
                </a:r>
                <a:endParaRPr lang="en-US" altLang="zh-CN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err="1" smtClean="0"/>
                  <a:t>presicion</a:t>
                </a:r>
                <a:r>
                  <a:rPr lang="en-US" dirty="0" smtClean="0"/>
                  <a:t>, recall, F1.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0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r>
              <a:rPr lang="en-US" altLang="zh-CN" dirty="0"/>
              <a:t>-</a:t>
            </a:r>
            <a:r>
              <a:rPr lang="zh-CN" altLang="en-US" dirty="0"/>
              <a:t>评估分类器性能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998" y="1825625"/>
            <a:ext cx="75500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9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自然语言描述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从</a:t>
            </a:r>
            <a:r>
              <a:rPr lang="en-US" altLang="zh-CN" dirty="0"/>
              <a:t>6</a:t>
            </a:r>
            <a:r>
              <a:rPr lang="zh-CN" altLang="en-US" dirty="0" smtClean="0"/>
              <a:t>个维度来看自然语言：</a:t>
            </a: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语音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音韵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词态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句法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语义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语用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自然语言描述</a:t>
            </a:r>
            <a:r>
              <a:rPr lang="en-US" altLang="zh-CN" dirty="0" smtClean="0"/>
              <a:t>-</a:t>
            </a:r>
            <a:r>
              <a:rPr lang="zh-CN" altLang="en-US" dirty="0" smtClean="0"/>
              <a:t>语音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语音：发音的相关学问，也就是幼儿园学的</a:t>
            </a:r>
            <a:r>
              <a:rPr lang="en-US" altLang="zh-CN" dirty="0" smtClean="0"/>
              <a:t>a,</a:t>
            </a:r>
            <a:r>
              <a:rPr lang="zh-CN" altLang="en-US" dirty="0" smtClean="0"/>
              <a:t> </a:t>
            </a:r>
            <a:r>
              <a:rPr lang="en-US" altLang="zh-CN" dirty="0" smtClean="0"/>
              <a:t>e,</a:t>
            </a:r>
            <a:r>
              <a:rPr lang="zh-CN" altLang="en-US" dirty="0" smtClean="0"/>
              <a:t> </a:t>
            </a:r>
            <a:r>
              <a:rPr lang="en-US" altLang="zh-CN" dirty="0" smtClean="0"/>
              <a:t>o,</a:t>
            </a:r>
            <a:r>
              <a:rPr lang="zh-CN" altLang="en-US" dirty="0" smtClean="0"/>
              <a:t> </a:t>
            </a:r>
            <a:r>
              <a:rPr lang="mr-IN" altLang="zh-CN" dirty="0" smtClean="0"/>
              <a:t>…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b,</a:t>
            </a:r>
            <a:r>
              <a:rPr lang="zh-CN" altLang="en-US" dirty="0" smtClean="0"/>
              <a:t> </a:t>
            </a:r>
            <a:r>
              <a:rPr lang="en-US" altLang="zh-CN" dirty="0" smtClean="0"/>
              <a:t>p,</a:t>
            </a:r>
            <a:r>
              <a:rPr lang="zh-CN" altLang="en-US" dirty="0" smtClean="0"/>
              <a:t> </a:t>
            </a:r>
            <a:r>
              <a:rPr lang="en-US" altLang="zh-CN" dirty="0" smtClean="0"/>
              <a:t>m</a:t>
            </a:r>
            <a:r>
              <a:rPr lang="zh-CN" altLang="en-US" dirty="0" smtClean="0"/>
              <a:t>这些。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应用：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语音识别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4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自然语言描述</a:t>
            </a:r>
            <a:r>
              <a:rPr lang="en-US" altLang="zh-CN" dirty="0" smtClean="0"/>
              <a:t>-</a:t>
            </a:r>
            <a:r>
              <a:rPr lang="zh-CN" altLang="en-US" dirty="0" smtClean="0"/>
              <a:t>音韵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音韵：语音组合起来的读音，即汉字拼音和四声调。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CN" altLang="en-US" dirty="0"/>
              <a:t>应用：</a:t>
            </a:r>
            <a:endParaRPr lang="en-US" altLang="zh-CN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/>
              <a:t>语音</a:t>
            </a:r>
            <a:r>
              <a:rPr lang="zh-CN" altLang="en-US" dirty="0" smtClean="0"/>
              <a:t>识别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拼音纠错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mr-IN" dirty="0" smtClean="0"/>
              <a:t>…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3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NLP</a:t>
            </a:r>
            <a:r>
              <a:rPr lang="zh-CN" altLang="en-US" dirty="0" smtClean="0"/>
              <a:t>需要哪些背景知识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文本处理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（数据驱动的）编程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机器学习</a:t>
            </a:r>
            <a:r>
              <a:rPr lang="en-US" altLang="zh-CN" dirty="0" smtClean="0"/>
              <a:t>/</a:t>
            </a:r>
            <a:r>
              <a:rPr lang="zh-CN" altLang="en-US" dirty="0" smtClean="0"/>
              <a:t>深度学习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语言学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25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自然语言描述</a:t>
            </a:r>
            <a:r>
              <a:rPr lang="en-US" altLang="zh-CN" dirty="0" smtClean="0"/>
              <a:t>-</a:t>
            </a:r>
            <a:r>
              <a:rPr lang="zh-CN" altLang="en-US" dirty="0" smtClean="0"/>
              <a:t>词态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词态：中文不像拉丁语系语言，没有太多的词态变换。但也有相关的例子，比如“他”、“她”不同的偏旁，导致了词的性别转换。简而言之，词态封装了有用的</a:t>
            </a:r>
            <a:r>
              <a:rPr lang="en-US" altLang="zh-CN" dirty="0" smtClean="0"/>
              <a:t>NLP</a:t>
            </a:r>
            <a:r>
              <a:rPr lang="zh-CN" altLang="en-US" dirty="0" smtClean="0"/>
              <a:t>信息，信息量的大小取决于语言种类。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89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自然语言描述</a:t>
            </a:r>
            <a:r>
              <a:rPr lang="en-US" altLang="zh-CN" dirty="0" smtClean="0"/>
              <a:t>-</a:t>
            </a:r>
            <a:r>
              <a:rPr lang="zh-CN" altLang="en-US" dirty="0" smtClean="0"/>
              <a:t>句法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886768" cy="4412943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句法：研究词语如何组成合乎语法的句子。句法提供单词组成句子的约束条件，为语义的合成提供框架。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革命性的</a:t>
            </a:r>
            <a:r>
              <a:rPr lang="en-US" altLang="zh-CN" dirty="0" smtClean="0"/>
              <a:t>/</a:t>
            </a:r>
            <a:r>
              <a:rPr lang="zh-CN" altLang="en-US" dirty="0" smtClean="0"/>
              <a:t>新</a:t>
            </a:r>
            <a:r>
              <a:rPr lang="en-US" altLang="zh-CN" dirty="0" smtClean="0"/>
              <a:t>/</a:t>
            </a:r>
            <a:r>
              <a:rPr lang="zh-CN" altLang="en-US" dirty="0" smtClean="0"/>
              <a:t>想法</a:t>
            </a:r>
            <a:r>
              <a:rPr lang="en-US" altLang="zh-CN" dirty="0" smtClean="0"/>
              <a:t>/</a:t>
            </a:r>
            <a:r>
              <a:rPr lang="zh-CN" altLang="en-US" dirty="0" smtClean="0"/>
              <a:t>很少</a:t>
            </a:r>
            <a:r>
              <a:rPr lang="en-US" altLang="zh-CN" dirty="0" smtClean="0"/>
              <a:t>/</a:t>
            </a:r>
            <a:r>
              <a:rPr lang="zh-CN" altLang="en-US" dirty="0" smtClean="0"/>
              <a:t>出现 （符合句法、符合语义</a:t>
            </a:r>
            <a:r>
              <a:rPr lang="en-US" altLang="zh-CN" dirty="0" smtClean="0"/>
              <a:t>/</a:t>
            </a:r>
            <a:r>
              <a:rPr lang="zh-CN" altLang="en-US" dirty="0" smtClean="0"/>
              <a:t>有意义）</a:t>
            </a: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透明的</a:t>
            </a:r>
            <a:r>
              <a:rPr lang="en-US" altLang="zh-CN" dirty="0" smtClean="0"/>
              <a:t>/</a:t>
            </a:r>
            <a:r>
              <a:rPr lang="zh-CN" altLang="en-US" dirty="0" smtClean="0"/>
              <a:t>绿色</a:t>
            </a:r>
            <a:r>
              <a:rPr lang="en-US" altLang="zh-CN" dirty="0" smtClean="0"/>
              <a:t>/</a:t>
            </a:r>
            <a:r>
              <a:rPr lang="zh-CN" altLang="en-US" dirty="0" smtClean="0"/>
              <a:t>想法</a:t>
            </a:r>
            <a:r>
              <a:rPr lang="en-US" altLang="zh-CN" dirty="0" smtClean="0"/>
              <a:t>/</a:t>
            </a:r>
            <a:r>
              <a:rPr lang="zh-CN" altLang="en-US" dirty="0" smtClean="0"/>
              <a:t>狂怒地</a:t>
            </a:r>
            <a:r>
              <a:rPr lang="en-US" altLang="zh-CN" dirty="0" smtClean="0"/>
              <a:t>/</a:t>
            </a:r>
            <a:r>
              <a:rPr lang="zh-CN" altLang="en-US" dirty="0" smtClean="0"/>
              <a:t>睡觉 （符合句法、不符合语义</a:t>
            </a:r>
            <a:r>
              <a:rPr lang="en-US" altLang="zh-CN" dirty="0" smtClean="0"/>
              <a:t>/</a:t>
            </a:r>
            <a:r>
              <a:rPr lang="zh-CN" altLang="en-US" dirty="0" smtClean="0"/>
              <a:t>无意义）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想法</a:t>
            </a:r>
            <a:r>
              <a:rPr lang="en-US" altLang="zh-CN" dirty="0" smtClean="0"/>
              <a:t>/</a:t>
            </a:r>
            <a:r>
              <a:rPr lang="zh-CN" altLang="en-US" dirty="0" smtClean="0"/>
              <a:t>绿色</a:t>
            </a:r>
            <a:r>
              <a:rPr lang="en-US" altLang="zh-CN" dirty="0" smtClean="0"/>
              <a:t>/</a:t>
            </a:r>
            <a:r>
              <a:rPr lang="zh-CN" altLang="en-US" dirty="0" smtClean="0"/>
              <a:t>狂怒地</a:t>
            </a:r>
            <a:r>
              <a:rPr lang="en-US" altLang="zh-CN" dirty="0" smtClean="0"/>
              <a:t>/</a:t>
            </a:r>
            <a:r>
              <a:rPr lang="zh-CN" altLang="en-US" dirty="0" smtClean="0"/>
              <a:t>透明的</a:t>
            </a:r>
            <a:r>
              <a:rPr lang="en-US" altLang="zh-CN" dirty="0" smtClean="0"/>
              <a:t>/</a:t>
            </a:r>
            <a:r>
              <a:rPr lang="zh-CN" altLang="en-US" dirty="0" smtClean="0"/>
              <a:t>睡觉 （不符合句法、不符合语义</a:t>
            </a:r>
            <a:r>
              <a:rPr lang="en-US" altLang="zh-CN" dirty="0" smtClean="0"/>
              <a:t>/</a:t>
            </a:r>
            <a:r>
              <a:rPr lang="zh-CN" altLang="en-US" dirty="0" smtClean="0"/>
              <a:t>无意义）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398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自然语言描述</a:t>
            </a:r>
            <a:r>
              <a:rPr lang="en-US" altLang="zh-CN" dirty="0" smtClean="0"/>
              <a:t>-</a:t>
            </a:r>
            <a:r>
              <a:rPr lang="zh-CN" altLang="en-US" dirty="0" smtClean="0"/>
              <a:t>句法</a:t>
            </a:r>
            <a:r>
              <a:rPr lang="en-US" altLang="zh-CN" dirty="0" smtClean="0"/>
              <a:t>-</a:t>
            </a:r>
            <a:r>
              <a:rPr lang="zh-CN" altLang="en-US" dirty="0" smtClean="0"/>
              <a:t>词性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6112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/>
              <a:t>Part-of-speech</a:t>
            </a:r>
            <a:r>
              <a:rPr lang="zh-CN" altLang="en-US" dirty="0"/>
              <a:t> </a:t>
            </a:r>
            <a:r>
              <a:rPr lang="en-US" altLang="zh-CN" dirty="0"/>
              <a:t>(POS)</a:t>
            </a:r>
            <a:r>
              <a:rPr lang="zh-CN" altLang="en-US" dirty="0"/>
              <a:t> </a:t>
            </a:r>
            <a:r>
              <a:rPr lang="en-US" altLang="zh-CN" dirty="0"/>
              <a:t>tagging:</a:t>
            </a:r>
            <a:r>
              <a:rPr lang="zh-CN" altLang="en-US" dirty="0"/>
              <a:t>根据词的功能将其分组。句子中最重要、最能体现句子所包含信息的四种词性。</a:t>
            </a: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名词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动词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形容词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副词</a:t>
            </a:r>
            <a:endParaRPr lang="en-US" altLang="zh-CN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838200" y="4586748"/>
            <a:ext cx="9276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这四类属于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Open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Class,</a:t>
            </a:r>
            <a:r>
              <a:rPr lang="zh-CN" altLang="en-US" sz="2400" dirty="0" smtClean="0"/>
              <a:t> 即类别中的词会随时间增加</a:t>
            </a:r>
            <a:endParaRPr lang="en-US" altLang="zh-CN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Closed Class</a:t>
            </a:r>
            <a:r>
              <a:rPr lang="zh-CN" altLang="en-US" sz="2400" dirty="0" smtClean="0"/>
              <a:t>包括冠词、介词、连词等，这些类别中的词相对固定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792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自然语言描述</a:t>
            </a:r>
            <a:r>
              <a:rPr lang="en-US" altLang="zh-CN" dirty="0"/>
              <a:t>-</a:t>
            </a:r>
            <a:r>
              <a:rPr lang="zh-CN" altLang="en-US" dirty="0"/>
              <a:t>句法</a:t>
            </a:r>
            <a:r>
              <a:rPr lang="en-US" altLang="zh-CN" dirty="0"/>
              <a:t>-</a:t>
            </a:r>
            <a:r>
              <a:rPr lang="zh-CN" altLang="en-US" dirty="0"/>
              <a:t>词性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10571"/>
            <a:ext cx="10515600" cy="238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5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自然语言描述</a:t>
            </a:r>
            <a:r>
              <a:rPr lang="en-US" altLang="zh-CN" dirty="0" smtClean="0"/>
              <a:t>-</a:t>
            </a:r>
            <a:r>
              <a:rPr lang="zh-CN" altLang="en-US" dirty="0" smtClean="0"/>
              <a:t>句法</a:t>
            </a:r>
            <a:r>
              <a:rPr lang="en-US" altLang="zh-CN" dirty="0" smtClean="0"/>
              <a:t>-</a:t>
            </a:r>
            <a:r>
              <a:rPr lang="zh-CN" altLang="en-US" dirty="0" smtClean="0"/>
              <a:t>句法解析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0" y="2089944"/>
            <a:ext cx="81280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7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自然语言描述</a:t>
            </a:r>
            <a:r>
              <a:rPr lang="en-US" altLang="zh-CN" dirty="0"/>
              <a:t>-</a:t>
            </a:r>
            <a:r>
              <a:rPr lang="zh-CN" altLang="en-US" dirty="0"/>
              <a:t>句法</a:t>
            </a:r>
            <a:r>
              <a:rPr lang="en-US" altLang="zh-CN" dirty="0"/>
              <a:t>-</a:t>
            </a:r>
            <a:r>
              <a:rPr lang="zh-CN" altLang="en-US" dirty="0"/>
              <a:t>句法解析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组成成分解析 </a:t>
            </a:r>
            <a:r>
              <a:rPr lang="en-US" altLang="zh-CN" dirty="0" smtClean="0"/>
              <a:t>VS</a:t>
            </a:r>
            <a:r>
              <a:rPr lang="zh-CN" altLang="en-US" dirty="0" smtClean="0"/>
              <a:t> 依存解析</a:t>
            </a: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取决于应用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需要更多的信息（短语）还是更简单的图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需要短语之间的组成信息，还是词与词之间的关系信息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36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自然语言描述</a:t>
            </a:r>
            <a:r>
              <a:rPr lang="en-US" altLang="zh-CN" dirty="0" smtClean="0"/>
              <a:t>-</a:t>
            </a:r>
            <a:r>
              <a:rPr lang="zh-CN" altLang="en-US" dirty="0" smtClean="0"/>
              <a:t>语义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2620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语义：研究词的含义以及词所组成的句子的含义。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什么是语义？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字典中（如</a:t>
            </a:r>
            <a:r>
              <a:rPr lang="en-US" altLang="zh-CN" dirty="0" smtClean="0"/>
              <a:t>WordNet</a:t>
            </a:r>
            <a:r>
              <a:rPr lang="zh-CN" altLang="en-US" dirty="0" smtClean="0"/>
              <a:t>）一个词的释义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一组包含真假值逻辑表达式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一条数据库查询语句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199" y="5261317"/>
            <a:ext cx="110208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即，语义表达取决于具体任务（比如琥珀问答中的三元组就是一种</a:t>
            </a:r>
            <a:endParaRPr lang="en-US" altLang="zh-CN" sz="2800" dirty="0" smtClean="0"/>
          </a:p>
          <a:p>
            <a:r>
              <a:rPr lang="zh-CN" altLang="en-US" sz="2800" dirty="0" smtClean="0"/>
              <a:t>语义表达形式，机器学习中的词向量、句向量也是语义表达形</a:t>
            </a:r>
            <a:endParaRPr lang="en-US" altLang="zh-CN" sz="2800" dirty="0" smtClean="0"/>
          </a:p>
          <a:p>
            <a:r>
              <a:rPr lang="zh-CN" altLang="en-US" sz="2800" dirty="0" smtClean="0"/>
              <a:t>式。如前所述，自然语言没有通用机器表示，而是取决于任务）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9185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自然语言描述</a:t>
            </a:r>
            <a:r>
              <a:rPr lang="en-US" altLang="zh-CN" dirty="0" smtClean="0"/>
              <a:t>-</a:t>
            </a:r>
            <a:r>
              <a:rPr lang="zh-CN" altLang="en-US" dirty="0" smtClean="0"/>
              <a:t>语用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语用：研究语言在上下文中的含义。比如两个人在一起吃饭。其中一个人说“能把盐递给我吗”，从表面上看这是个问句，但从语用的角度来讲，这个是祈使句。说话人期待的是触发另一方递盐给他的动作，而不是另一方回答“能”或“不能”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2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指代消解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简单概念介绍</a:t>
            </a:r>
            <a:r>
              <a:rPr lang="en-US" altLang="zh-CN" dirty="0" smtClean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Anaphora: </a:t>
            </a:r>
            <a:r>
              <a:rPr lang="zh-CN" altLang="en-US" dirty="0" smtClean="0">
                <a:solidFill>
                  <a:srgbClr val="00B050"/>
                </a:solidFill>
              </a:rPr>
              <a:t>音乐</a:t>
            </a:r>
            <a:r>
              <a:rPr lang="zh-CN" altLang="en-US" dirty="0" smtClean="0"/>
              <a:t>太大声了，</a:t>
            </a:r>
            <a:r>
              <a:rPr lang="zh-CN" altLang="en-US" dirty="0" smtClean="0">
                <a:solidFill>
                  <a:srgbClr val="00B0F0"/>
                </a:solidFill>
              </a:rPr>
              <a:t>这</a:t>
            </a:r>
            <a:r>
              <a:rPr lang="zh-CN" altLang="en-US" dirty="0" smtClean="0"/>
              <a:t>简直没法享受。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Cataphora</a:t>
            </a:r>
            <a:r>
              <a:rPr lang="en-US" dirty="0" smtClean="0"/>
              <a:t>: </a:t>
            </a:r>
            <a:r>
              <a:rPr lang="zh-CN" altLang="en-US" dirty="0" smtClean="0"/>
              <a:t>尽管</a:t>
            </a:r>
            <a:r>
              <a:rPr lang="zh-CN" altLang="en-US" dirty="0" smtClean="0">
                <a:solidFill>
                  <a:srgbClr val="00B050"/>
                </a:solidFill>
              </a:rPr>
              <a:t>他</a:t>
            </a:r>
            <a:r>
              <a:rPr lang="zh-CN" altLang="en-US" dirty="0" smtClean="0"/>
              <a:t>有点笨，</a:t>
            </a:r>
            <a:r>
              <a:rPr lang="zh-CN" altLang="en-US" dirty="0" smtClean="0">
                <a:solidFill>
                  <a:srgbClr val="00B0F0"/>
                </a:solidFill>
              </a:rPr>
              <a:t>老李</a:t>
            </a:r>
            <a:r>
              <a:rPr lang="zh-CN" altLang="en-US" dirty="0" smtClean="0"/>
              <a:t>还是慢慢的理解了这个东西</a:t>
            </a:r>
            <a:r>
              <a:rPr lang="en-US" altLang="zh-CN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Split antecedents: </a:t>
            </a:r>
            <a:r>
              <a:rPr lang="zh-CN" altLang="en-US" dirty="0" smtClean="0">
                <a:solidFill>
                  <a:srgbClr val="00B050"/>
                </a:solidFill>
              </a:rPr>
              <a:t>老李</a:t>
            </a:r>
            <a:r>
              <a:rPr lang="zh-CN" altLang="en-US" dirty="0" smtClean="0"/>
              <a:t>和</a:t>
            </a:r>
            <a:r>
              <a:rPr lang="zh-CN" altLang="en-US" dirty="0" smtClean="0">
                <a:solidFill>
                  <a:srgbClr val="00B050"/>
                </a:solidFill>
              </a:rPr>
              <a:t>老王</a:t>
            </a:r>
            <a:r>
              <a:rPr lang="zh-CN" altLang="en-US" dirty="0" smtClean="0"/>
              <a:t>一起去参加聚会，</a:t>
            </a:r>
            <a:r>
              <a:rPr lang="zh-CN" altLang="en-US" dirty="0" smtClean="0">
                <a:solidFill>
                  <a:srgbClr val="00B0F0"/>
                </a:solidFill>
              </a:rPr>
              <a:t>他们</a:t>
            </a:r>
            <a:r>
              <a:rPr lang="zh-CN" altLang="en-US" dirty="0" smtClean="0"/>
              <a:t>同时到的。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Bounded variable:</a:t>
            </a:r>
            <a:r>
              <a:rPr lang="zh-CN" altLang="en-US" dirty="0" smtClean="0"/>
              <a:t>没有</a:t>
            </a:r>
            <a:r>
              <a:rPr lang="zh-CN" altLang="en-US" dirty="0" smtClean="0">
                <a:solidFill>
                  <a:srgbClr val="00B050"/>
                </a:solidFill>
              </a:rPr>
              <a:t>学生</a:t>
            </a:r>
            <a:r>
              <a:rPr lang="zh-CN" altLang="en-US" dirty="0" smtClean="0"/>
              <a:t>对</a:t>
            </a:r>
            <a:r>
              <a:rPr lang="zh-CN" altLang="en-US" dirty="0" smtClean="0">
                <a:solidFill>
                  <a:srgbClr val="00B0F0"/>
                </a:solidFill>
              </a:rPr>
              <a:t>自己</a:t>
            </a:r>
            <a:r>
              <a:rPr lang="zh-CN" altLang="en-US" dirty="0" smtClean="0"/>
              <a:t>的成绩不满意。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Event </a:t>
            </a:r>
            <a:r>
              <a:rPr lang="en-US" altLang="zh-CN" dirty="0" err="1" smtClean="0"/>
              <a:t>coreference</a:t>
            </a:r>
            <a:r>
              <a:rPr lang="en-US" altLang="zh-CN" dirty="0" smtClean="0"/>
              <a:t>:</a:t>
            </a:r>
            <a:r>
              <a:rPr lang="zh-CN" altLang="en-US" dirty="0" smtClean="0"/>
              <a:t> 警察说老何</a:t>
            </a:r>
            <a:r>
              <a:rPr lang="zh-CN" altLang="en-US" dirty="0" smtClean="0">
                <a:solidFill>
                  <a:srgbClr val="00B050"/>
                </a:solidFill>
              </a:rPr>
              <a:t>跑路去香港</a:t>
            </a:r>
            <a:r>
              <a:rPr lang="zh-CN" altLang="en-US" dirty="0" smtClean="0"/>
              <a:t>了。他</a:t>
            </a:r>
            <a:r>
              <a:rPr lang="zh-CN" altLang="en-US" dirty="0" smtClean="0">
                <a:solidFill>
                  <a:srgbClr val="00B0F0"/>
                </a:solidFill>
              </a:rPr>
              <a:t>出逃</a:t>
            </a:r>
            <a:r>
              <a:rPr lang="zh-CN" altLang="en-US" dirty="0" smtClean="0"/>
              <a:t>好像和贪污受贿有关。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671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u="sng" dirty="0" smtClean="0"/>
              <a:t>序列标注</a:t>
            </a:r>
            <a:endParaRPr lang="en-US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2050" y="1486694"/>
            <a:ext cx="7327900" cy="198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2050" y="3744686"/>
            <a:ext cx="837896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/>
              <a:t>Part-of-Speech</a:t>
            </a:r>
            <a:r>
              <a:rPr lang="zh-CN" altLang="en-US" sz="2800" dirty="0" smtClean="0"/>
              <a:t>（词性）</a:t>
            </a:r>
            <a:endParaRPr lang="en-US" altLang="zh-CN" sz="2800" dirty="0" smtClean="0"/>
          </a:p>
          <a:p>
            <a:pPr marL="457200" indent="-457200">
              <a:buFont typeface="Arial" charset="0"/>
              <a:buChar char="•"/>
            </a:pPr>
            <a:r>
              <a:rPr lang="zh-CN" altLang="en-US" sz="2800" dirty="0" smtClean="0"/>
              <a:t>命名实体：地点、人、等</a:t>
            </a:r>
            <a:endParaRPr lang="en-US" altLang="zh-CN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/>
              <a:t>Multi-token</a:t>
            </a:r>
            <a:r>
              <a:rPr lang="zh-CN" altLang="en-US" sz="2800" dirty="0" smtClean="0"/>
              <a:t>命名实体（</a:t>
            </a:r>
            <a:r>
              <a:rPr lang="en-US" altLang="zh-CN" sz="2800" dirty="0" smtClean="0"/>
              <a:t>IOB: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Inside,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Outside,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Begin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 marL="457200" indent="-457200">
              <a:buFont typeface="Arial" charset="0"/>
              <a:buChar char="•"/>
            </a:pPr>
            <a:r>
              <a:rPr lang="zh-CN" altLang="en-US" sz="2800" dirty="0" smtClean="0"/>
              <a:t>其他任务：比如，中文分词，怎么做？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92687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NLP</a:t>
            </a:r>
            <a:r>
              <a:rPr lang="zh-CN" altLang="en-US" dirty="0" smtClean="0"/>
              <a:t>可以做些什么（机器翻译）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085" y="1825625"/>
            <a:ext cx="60658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7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序列标注</a:t>
            </a:r>
            <a:r>
              <a:rPr lang="en-US" altLang="zh-CN" dirty="0" smtClean="0"/>
              <a:t>-</a:t>
            </a:r>
            <a:r>
              <a:rPr lang="zh-CN" altLang="en-US" dirty="0" smtClean="0"/>
              <a:t>隐马尔科夫模型做词性标注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4886"/>
            <a:ext cx="10515600" cy="532311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问题设置：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训练数据是大量的词序列（句子）和其对应的词性标签序列：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比如：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要学习一个模型来预测一个句子的最佳标签序列：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14" y="2503715"/>
            <a:ext cx="4385329" cy="16219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778" y="4513263"/>
            <a:ext cx="6400800" cy="850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160" y="5837353"/>
            <a:ext cx="3624036" cy="102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9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序列标注</a:t>
            </a:r>
            <a:r>
              <a:rPr lang="en-US" altLang="zh-CN" dirty="0" smtClean="0"/>
              <a:t>-</a:t>
            </a:r>
            <a:r>
              <a:rPr lang="zh-CN" altLang="en-US" dirty="0" smtClean="0"/>
              <a:t>隐马尔科夫模型做词性标注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4886"/>
            <a:ext cx="10515600" cy="532311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马尔科夫链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0815"/>
            <a:ext cx="6832600" cy="2514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6543" y="4887686"/>
            <a:ext cx="103259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zh-CN" altLang="en-US" sz="2800" dirty="0" smtClean="0"/>
              <a:t>一种加权自动机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状态机，权重即概率</a:t>
            </a:r>
            <a:endParaRPr lang="en-US" altLang="zh-CN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/>
              <a:t>1</a:t>
            </a:r>
            <a:r>
              <a:rPr lang="zh-CN" altLang="en-US" sz="2800" dirty="0" smtClean="0"/>
              <a:t>阶马尔科夫</a:t>
            </a:r>
            <a:r>
              <a:rPr lang="zh-CN" altLang="en-US" sz="2800" b="1" dirty="0" smtClean="0">
                <a:hlinkClick r:id="rId3"/>
              </a:rPr>
              <a:t>假设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pPr marL="457200" indent="-457200">
              <a:buFont typeface="Arial" charset="0"/>
              <a:buChar char="•"/>
            </a:pPr>
            <a:r>
              <a:rPr lang="zh-CN" altLang="en-US" sz="2800" dirty="0" smtClean="0"/>
              <a:t>词性标记即状态，那单词在哪？</a:t>
            </a:r>
            <a:endParaRPr lang="en-US" altLang="zh-CN" sz="2800" dirty="0" smtClean="0"/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078" y="5337176"/>
            <a:ext cx="41529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5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序列标注</a:t>
            </a:r>
            <a:r>
              <a:rPr lang="en-US" altLang="zh-CN" dirty="0" smtClean="0"/>
              <a:t>-</a:t>
            </a:r>
            <a:r>
              <a:rPr lang="zh-CN" altLang="en-US" dirty="0" smtClean="0"/>
              <a:t>隐马尔科夫模型做词性标注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4886"/>
            <a:ext cx="10515600" cy="532311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隐马尔科夫模型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968828" y="4887686"/>
            <a:ext cx="103259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zh-CN" altLang="en-US" sz="2800" dirty="0" smtClean="0"/>
              <a:t>词性标记是可以发射单词的隐藏状态。</a:t>
            </a:r>
            <a:endParaRPr lang="en-US" altLang="zh-CN" sz="28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zh-CN" altLang="en-US" sz="2800" dirty="0" smtClean="0"/>
              <a:t>这里又做了假设：</a:t>
            </a:r>
            <a:endParaRPr lang="en-US" altLang="zh-CN" sz="28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zh-CN" altLang="en-US" sz="2800" dirty="0" smtClean="0"/>
              <a:t>词性标记服从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阶马尔科夫假设</a:t>
            </a:r>
            <a:endParaRPr lang="en-US" altLang="zh-CN" sz="28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zh-CN" altLang="en-US" sz="2800" dirty="0" smtClean="0"/>
              <a:t>每个词只取决于其词性标记（即和上下文词没有关系）</a:t>
            </a:r>
            <a:endParaRPr lang="en-US" altLang="zh-CN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7" y="2071962"/>
            <a:ext cx="6241939" cy="266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序列标注</a:t>
            </a:r>
            <a:r>
              <a:rPr lang="en-US" altLang="zh-CN" dirty="0"/>
              <a:t>-</a:t>
            </a:r>
            <a:r>
              <a:rPr lang="zh-CN" altLang="en-US" dirty="0"/>
              <a:t>隐马尔科夫模型做词性标注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隐马尔科夫模型数学推导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3646"/>
            <a:ext cx="6328229" cy="39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6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序列标注</a:t>
            </a:r>
            <a:r>
              <a:rPr lang="en-US" altLang="zh-CN" dirty="0"/>
              <a:t>-</a:t>
            </a:r>
            <a:r>
              <a:rPr lang="zh-CN" altLang="en-US" dirty="0"/>
              <a:t>隐马尔科夫模型做词性标注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0911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隐马尔科夫模型训练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最大释然估计（即，计数！）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3251200"/>
            <a:ext cx="4210232" cy="10268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1" y="4621553"/>
            <a:ext cx="4210232" cy="10407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73325" y="3460541"/>
            <a:ext cx="2564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mtClean="0"/>
              <a:t>（转移概率</a:t>
            </a:r>
            <a:r>
              <a:rPr lang="zh-CN" altLang="en-US" sz="3600" dirty="0" smtClean="0"/>
              <a:t>）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5737863" y="4818752"/>
            <a:ext cx="2635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（发射概率）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9000" y="6005751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可以从标记好的语料计数，来计算转移概率和发射概率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4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序列标注</a:t>
            </a:r>
            <a:r>
              <a:rPr lang="en-US" altLang="zh-CN" dirty="0"/>
              <a:t>-</a:t>
            </a:r>
            <a:r>
              <a:rPr lang="zh-CN" altLang="en-US" dirty="0"/>
              <a:t>隐马尔科夫模型做词性标注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解码</a:t>
            </a:r>
            <a:r>
              <a:rPr lang="en-US" altLang="zh-CN" dirty="0" smtClean="0"/>
              <a:t>/</a:t>
            </a:r>
            <a:r>
              <a:rPr lang="zh-CN" altLang="en-US" dirty="0" smtClean="0"/>
              <a:t>预测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现在我们具备了解码</a:t>
            </a:r>
            <a:r>
              <a:rPr lang="en-US" altLang="zh-CN" dirty="0" smtClean="0"/>
              <a:t>/</a:t>
            </a:r>
            <a:r>
              <a:rPr lang="zh-CN" altLang="en-US" dirty="0" smtClean="0"/>
              <a:t>预测一个句子的最佳词性序列的条件。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3593193"/>
            <a:ext cx="6052457" cy="11398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09272" y="5216577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怎么做？直接枚举所有可能的词性序列？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9045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序列标注</a:t>
            </a:r>
            <a:r>
              <a:rPr lang="en-US" altLang="zh-CN" dirty="0"/>
              <a:t>-</a:t>
            </a:r>
            <a:r>
              <a:rPr lang="zh-CN" altLang="en-US" dirty="0"/>
              <a:t>隐马尔科夫模型做词性标注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解码</a:t>
            </a:r>
            <a:r>
              <a:rPr lang="en-US" altLang="zh-CN" dirty="0" smtClean="0"/>
              <a:t>/</a:t>
            </a:r>
            <a:r>
              <a:rPr lang="zh-CN" altLang="en-US" dirty="0" smtClean="0"/>
              <a:t>预测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现在我们具备了解码</a:t>
            </a:r>
            <a:r>
              <a:rPr lang="en-US" altLang="zh-CN" dirty="0" smtClean="0"/>
              <a:t>/</a:t>
            </a:r>
            <a:r>
              <a:rPr lang="zh-CN" altLang="en-US" dirty="0" smtClean="0"/>
              <a:t>预测一个句子的最佳词性序列的条件。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3593193"/>
            <a:ext cx="6052457" cy="11398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09272" y="5216577"/>
            <a:ext cx="66479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怎么做？直接枚举所有可能的词性序列？</a:t>
            </a:r>
            <a:endParaRPr lang="en-US" altLang="zh-CN" sz="2800" dirty="0" smtClean="0"/>
          </a:p>
          <a:p>
            <a:endParaRPr lang="en-US" sz="2800" dirty="0" smtClean="0"/>
          </a:p>
          <a:p>
            <a:r>
              <a:rPr lang="zh-CN" altLang="en-US" sz="2800" dirty="0" smtClean="0"/>
              <a:t>不行！枚举所有</a:t>
            </a:r>
            <a:r>
              <a:rPr lang="en-US" altLang="zh-CN" sz="2800" dirty="0" smtClean="0"/>
              <a:t>|</a:t>
            </a:r>
            <a:r>
              <a:rPr lang="en-US" altLang="zh-CN" sz="2800" dirty="0" err="1" smtClean="0"/>
              <a:t>y|</a:t>
            </a:r>
            <a:r>
              <a:rPr lang="en-US" altLang="zh-CN" sz="2800" baseline="30000" dirty="0" err="1" smtClean="0"/>
              <a:t>N</a:t>
            </a:r>
            <a:r>
              <a:rPr lang="zh-CN" altLang="en-US" sz="2800" dirty="0" smtClean="0"/>
              <a:t>个词性序列不现实。</a:t>
            </a:r>
            <a:endParaRPr lang="en-US" sz="2800" baseline="30000" dirty="0"/>
          </a:p>
        </p:txBody>
      </p:sp>
    </p:spTree>
    <p:extLst>
      <p:ext uri="{BB962C8B-B14F-4D97-AF65-F5344CB8AC3E}">
        <p14:creationId xmlns:p14="http://schemas.microsoft.com/office/powerpoint/2010/main" val="162788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序列标注</a:t>
            </a:r>
            <a:r>
              <a:rPr lang="en-US" altLang="zh-CN" dirty="0"/>
              <a:t>-</a:t>
            </a:r>
            <a:r>
              <a:rPr lang="zh-CN" altLang="en-US" dirty="0"/>
              <a:t>隐马尔科夫模型做词性标注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5585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2"/>
              </a:rPr>
              <a:t>Viterbi</a:t>
            </a:r>
            <a:r>
              <a:rPr lang="zh-CN" altLang="en-US" dirty="0" smtClean="0">
                <a:hlinkClick r:id="rId2"/>
              </a:rPr>
              <a:t>算法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2422702"/>
            <a:ext cx="8617249" cy="2676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5200" y="5288340"/>
            <a:ext cx="112453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zh-CN" altLang="en-US" sz="2800" dirty="0" smtClean="0"/>
              <a:t>一种</a:t>
            </a:r>
            <a:r>
              <a:rPr lang="zh-CN" altLang="en-US" sz="2800" dirty="0" smtClean="0">
                <a:hlinkClick r:id="rId4"/>
              </a:rPr>
              <a:t>动态规划算法</a:t>
            </a:r>
            <a:r>
              <a:rPr lang="zh-CN" altLang="en-US" sz="2800" dirty="0" smtClean="0"/>
              <a:t>：核心思想是保存和使用之前的计算结果</a:t>
            </a:r>
            <a:endParaRPr lang="en-US" altLang="zh-CN" sz="2800" dirty="0" smtClean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zh-CN" altLang="en-US" sz="2800" dirty="0" smtClean="0"/>
              <a:t>因为隐马尔科夫模型所做的假设，使得用维特比算法做解码成为可能</a:t>
            </a:r>
            <a:endParaRPr lang="en-US" altLang="zh-CN" sz="2800" dirty="0" smtClean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zh-CN" altLang="en-US" sz="2800" dirty="0" smtClean="0"/>
              <a:t>记录到达每个词性节点的最高概率，以及经过的路径</a:t>
            </a:r>
            <a:endParaRPr lang="en-US" altLang="zh-CN" sz="2800" dirty="0" smtClean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936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序列标注</a:t>
            </a:r>
            <a:r>
              <a:rPr lang="en-US" altLang="zh-CN" dirty="0"/>
              <a:t>-</a:t>
            </a:r>
            <a:r>
              <a:rPr lang="zh-CN" altLang="en-US" dirty="0"/>
              <a:t>隐马尔科夫模型做词性标注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8122" y="1570792"/>
            <a:ext cx="6030699" cy="32301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8122" y="5111646"/>
            <a:ext cx="100271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2800" dirty="0" smtClean="0"/>
              <a:t>Viterbi</a:t>
            </a:r>
            <a:r>
              <a:rPr lang="zh-CN" altLang="en-US" sz="2800" dirty="0" smtClean="0"/>
              <a:t>解码是一种精确搜索</a:t>
            </a:r>
            <a:endParaRPr lang="en-US" altLang="zh-CN" sz="28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zh-CN" altLang="en-US" sz="2800" dirty="0" smtClean="0"/>
              <a:t>算法复杂度为</a:t>
            </a:r>
            <a:r>
              <a:rPr lang="en-US" altLang="zh-CN" sz="2800" dirty="0" smtClean="0"/>
              <a:t>O(y</a:t>
            </a:r>
            <a:r>
              <a:rPr lang="en-US" altLang="zh-CN" sz="2800" baseline="30000" dirty="0" smtClean="0"/>
              <a:t>2</a:t>
            </a:r>
            <a:r>
              <a:rPr lang="en-US" altLang="zh-CN" sz="2800" dirty="0" smtClean="0"/>
              <a:t>N),</a:t>
            </a:r>
            <a:r>
              <a:rPr lang="zh-CN" altLang="en-US" sz="2800" dirty="0" smtClean="0"/>
              <a:t>其中</a:t>
            </a:r>
            <a:r>
              <a:rPr lang="en-US" altLang="zh-CN" sz="2800" dirty="0" smtClean="0"/>
              <a:t>y</a:t>
            </a:r>
            <a:r>
              <a:rPr lang="zh-CN" altLang="en-US" sz="2800" dirty="0" smtClean="0"/>
              <a:t>是词性标记总数量，</a:t>
            </a:r>
            <a:r>
              <a:rPr lang="en-US" altLang="zh-CN" sz="2800" dirty="0"/>
              <a:t>N</a:t>
            </a:r>
            <a:r>
              <a:rPr lang="zh-CN" altLang="en-US" sz="2800" dirty="0" smtClean="0"/>
              <a:t>是句子长度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430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</a:t>
            </a:r>
            <a:r>
              <a:rPr lang="zh-CN" altLang="en-US" dirty="0" smtClean="0"/>
              <a:t>标注</a:t>
            </a:r>
            <a:r>
              <a:rPr lang="en-US" altLang="zh-CN" dirty="0" smtClean="0"/>
              <a:t>-</a:t>
            </a:r>
            <a:r>
              <a:rPr lang="zh-CN" altLang="en-US" dirty="0" smtClean="0"/>
              <a:t>其他想说的一些点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07319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高阶马尔科夫模型：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更长的上下文，会导致解码代价更昂贵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收益通常很小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3439566"/>
            <a:ext cx="10515600" cy="13073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zh-CN" altLang="en-US" dirty="0" smtClean="0"/>
              <a:t>平滑：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如果句子中出现训练时没见过的词怎么办？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之后在语言模型中会讲到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5053508"/>
            <a:ext cx="10719216" cy="14672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zh-CN" altLang="en-US" dirty="0" smtClean="0"/>
              <a:t>用</a:t>
            </a:r>
            <a:r>
              <a:rPr lang="en-US" altLang="zh-CN" dirty="0" smtClean="0"/>
              <a:t>Baum-Welch</a:t>
            </a:r>
            <a:r>
              <a:rPr lang="zh-CN" altLang="en-US" dirty="0" smtClean="0"/>
              <a:t>算法训练隐马尔科夫模型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Baum-Welch</a:t>
            </a:r>
            <a:r>
              <a:rPr lang="zh-CN" altLang="en-US" dirty="0" smtClean="0"/>
              <a:t>是期望</a:t>
            </a:r>
            <a:r>
              <a:rPr lang="en-US" altLang="zh-CN" dirty="0" smtClean="0"/>
              <a:t>-</a:t>
            </a:r>
            <a:r>
              <a:rPr lang="zh-CN" altLang="en-US" dirty="0" smtClean="0"/>
              <a:t>最大化算法的一个实例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即便我们的语料没有标记，只是提供词性标记集合，也能训练模型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5767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</a:t>
            </a:r>
            <a:r>
              <a:rPr lang="zh-CN" altLang="en-US" dirty="0"/>
              <a:t>可以做些什么</a:t>
            </a:r>
            <a:r>
              <a:rPr lang="zh-CN" altLang="en-US" dirty="0" smtClean="0"/>
              <a:t>（语音助手）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0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序列标注</a:t>
            </a:r>
            <a:r>
              <a:rPr lang="en-US" altLang="zh-CN" dirty="0"/>
              <a:t>-</a:t>
            </a:r>
            <a:r>
              <a:rPr lang="zh-CN" altLang="en-US" dirty="0" smtClean="0"/>
              <a:t>结构化感知机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1795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马尔科夫模型很有用，但：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生成单词（发射概率）和标签（转移概率），但我们只想要标签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没有重叠的特征（如，单词二元组）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没有</a:t>
            </a:r>
            <a:r>
              <a:rPr lang="en-US" altLang="zh-CN" dirty="0" err="1" smtClean="0"/>
              <a:t>subword</a:t>
            </a:r>
            <a:r>
              <a:rPr lang="zh-CN" altLang="en-US" dirty="0" smtClean="0"/>
              <a:t>特征（比如考虑单词里面的字）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4267123"/>
            <a:ext cx="567334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结构化感知机：</a:t>
            </a:r>
            <a:endParaRPr lang="en-US" altLang="zh-CN" sz="2800" dirty="0" smtClean="0"/>
          </a:p>
          <a:p>
            <a:pPr marL="457200" indent="-457200">
              <a:buFont typeface="Arial" charset="0"/>
              <a:buChar char="•"/>
            </a:pPr>
            <a:r>
              <a:rPr lang="zh-CN" altLang="en-US" sz="2800" dirty="0" smtClean="0"/>
              <a:t>扩展了二元感知机用于序列标记</a:t>
            </a:r>
            <a:endParaRPr lang="en-US" altLang="zh-CN" sz="2800" dirty="0" smtClean="0"/>
          </a:p>
          <a:p>
            <a:pPr marL="457200" indent="-457200">
              <a:buFont typeface="Arial" charset="0"/>
              <a:buChar char="•"/>
            </a:pPr>
            <a:r>
              <a:rPr lang="zh-CN" altLang="en-US" sz="2800" dirty="0" smtClean="0"/>
              <a:t>使用</a:t>
            </a:r>
            <a:r>
              <a:rPr lang="en-US" altLang="zh-CN" sz="2800" dirty="0" smtClean="0"/>
              <a:t>Beam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Search</a:t>
            </a:r>
            <a:r>
              <a:rPr lang="zh-CN" altLang="en-US" sz="2800" dirty="0" smtClean="0"/>
              <a:t>做非精确搜索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355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序列标注</a:t>
            </a:r>
            <a:r>
              <a:rPr lang="en-US" altLang="zh-CN" dirty="0" smtClean="0"/>
              <a:t>-</a:t>
            </a:r>
            <a:r>
              <a:rPr lang="zh-CN" altLang="en-US" dirty="0" smtClean="0"/>
              <a:t>结构化感知机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4886"/>
            <a:ext cx="10515600" cy="532311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问题设置：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训练数据是大量的词序列（句子）和其对应的标签序列：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要学习一个模型来预测一个句子的最佳标签序列：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14" y="2503715"/>
            <a:ext cx="4385329" cy="16219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160" y="5140464"/>
            <a:ext cx="3624036" cy="102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序列标注</a:t>
            </a:r>
            <a:r>
              <a:rPr lang="en-US" altLang="zh-CN" dirty="0"/>
              <a:t>-</a:t>
            </a:r>
            <a:r>
              <a:rPr lang="zh-CN" altLang="en-US" dirty="0"/>
              <a:t>结构化感知机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可以直接用感知机来做词性标注吗？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91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序列标注</a:t>
            </a:r>
            <a:r>
              <a:rPr lang="en-US" altLang="zh-CN" dirty="0"/>
              <a:t>-</a:t>
            </a:r>
            <a:r>
              <a:rPr lang="zh-CN" altLang="en-US" dirty="0"/>
              <a:t>结构化感知机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949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可以直接用感知机来做词性标注吗？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可以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/>
              <a:t>将句子分解成单词，每个词都有词性标记</a:t>
            </a: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/>
              <a:t>将每个词表示成一个很小的字袋（注意不是词袋）</a:t>
            </a: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/>
              <a:t>训练一个感知机来预测每个</a:t>
            </a:r>
            <a:r>
              <a:rPr lang="zh-CN" altLang="en-US" dirty="0" smtClean="0"/>
              <a:t>单词的词性。</a:t>
            </a: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956" y="5544819"/>
            <a:ext cx="45466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5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序列标注</a:t>
            </a:r>
            <a:r>
              <a:rPr lang="en-US" altLang="zh-CN" dirty="0"/>
              <a:t>-</a:t>
            </a:r>
            <a:r>
              <a:rPr lang="zh-CN" altLang="en-US" dirty="0"/>
              <a:t>结构化感知机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如何加入上下文特征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将</a:t>
            </a: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替换成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以前是从单词</a:t>
            </a:r>
            <a:r>
              <a:rPr lang="en-US" altLang="zh-CN" dirty="0" smtClean="0"/>
              <a:t>x</a:t>
            </a:r>
            <a:r>
              <a:rPr lang="zh-CN" altLang="en-US" dirty="0" smtClean="0"/>
              <a:t>提取特征，现在是从句子</a:t>
            </a:r>
            <a:r>
              <a:rPr lang="en-US" altLang="zh-CN" b="1" dirty="0" smtClean="0"/>
              <a:t>x</a:t>
            </a:r>
            <a:r>
              <a:rPr lang="zh-CN" altLang="en-US" dirty="0" smtClean="0"/>
              <a:t>的第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个词提取特征。可以提取哪些特征？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2285778"/>
            <a:ext cx="4521200" cy="113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4294870"/>
            <a:ext cx="49149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0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序列标注</a:t>
            </a:r>
            <a:r>
              <a:rPr lang="en-US" altLang="zh-CN" dirty="0"/>
              <a:t>-</a:t>
            </a:r>
            <a:r>
              <a:rPr lang="zh-CN" altLang="en-US" dirty="0"/>
              <a:t>结构化感知机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36950"/>
            <a:ext cx="10515600" cy="14345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529584"/>
            <a:ext cx="104209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单词</a:t>
            </a:r>
            <a:r>
              <a:rPr lang="en-US" altLang="zh-CN" sz="2800" dirty="0" err="1" smtClean="0"/>
              <a:t>x</a:t>
            </a:r>
            <a:r>
              <a:rPr lang="en-US" altLang="zh-CN" sz="2800" baseline="-25000" dirty="0" err="1" smtClean="0"/>
              <a:t>n</a:t>
            </a:r>
            <a:r>
              <a:rPr lang="zh-CN" altLang="en-US" sz="2800" dirty="0" smtClean="0"/>
              <a:t>的特征可以取：当前单词</a:t>
            </a:r>
            <a:r>
              <a:rPr lang="en-US" altLang="zh-CN" sz="2800" dirty="0" smtClean="0"/>
              <a:t>(</a:t>
            </a:r>
            <a:r>
              <a:rPr lang="en-US" altLang="zh-CN" sz="2800" dirty="0" err="1" smtClean="0"/>
              <a:t>x</a:t>
            </a:r>
            <a:r>
              <a:rPr lang="en-US" altLang="zh-CN" sz="2800" baseline="-25000" dirty="0" err="1" smtClean="0"/>
              <a:t>n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、前一个单词</a:t>
            </a:r>
            <a:r>
              <a:rPr lang="en-US" altLang="zh-CN" sz="2800" dirty="0" smtClean="0"/>
              <a:t>(x</a:t>
            </a:r>
            <a:r>
              <a:rPr lang="en-US" altLang="zh-CN" sz="2800" baseline="-25000" dirty="0" smtClean="0"/>
              <a:t>n-1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、</a:t>
            </a:r>
            <a:endParaRPr lang="en-US" altLang="zh-CN" sz="2800" dirty="0" smtClean="0"/>
          </a:p>
          <a:p>
            <a:r>
              <a:rPr lang="zh-CN" altLang="en-US" sz="2800" dirty="0" smtClean="0"/>
              <a:t>前两个单词</a:t>
            </a:r>
            <a:r>
              <a:rPr lang="en-US" altLang="zh-CN" sz="2800" dirty="0" smtClean="0"/>
              <a:t>(x</a:t>
            </a:r>
            <a:r>
              <a:rPr lang="en-US" altLang="zh-CN" sz="2800" baseline="-25000" dirty="0" smtClean="0"/>
              <a:t>n-2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x</a:t>
            </a:r>
            <a:r>
              <a:rPr lang="en-US" altLang="zh-CN" sz="2800" baseline="-25000" dirty="0" smtClean="0"/>
              <a:t>n-1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、后一个单词</a:t>
            </a:r>
            <a:r>
              <a:rPr lang="en-US" altLang="zh-CN" sz="2800" dirty="0" smtClean="0"/>
              <a:t>(x</a:t>
            </a:r>
            <a:r>
              <a:rPr lang="en-US" altLang="zh-CN" sz="2800" baseline="-25000" dirty="0" smtClean="0"/>
              <a:t>n+1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3-</a:t>
            </a:r>
            <a:r>
              <a:rPr lang="zh-CN" altLang="en-US" sz="2800" dirty="0" smtClean="0"/>
              <a:t>字母后缀</a:t>
            </a:r>
            <a:r>
              <a:rPr lang="en-US" altLang="zh-CN" sz="2800" dirty="0" smtClean="0"/>
              <a:t>(</a:t>
            </a:r>
            <a:r>
              <a:rPr lang="en-US" altLang="zh-CN" sz="2800" dirty="0" err="1" smtClean="0"/>
              <a:t>x</a:t>
            </a:r>
            <a:r>
              <a:rPr lang="en-US" altLang="zh-CN" sz="2800" baseline="-25000" dirty="0" err="1" smtClean="0"/>
              <a:t>n</a:t>
            </a:r>
            <a:r>
              <a:rPr lang="en-US" altLang="zh-CN" sz="2800" dirty="0" smtClean="0"/>
              <a:t>[-3:])</a:t>
            </a:r>
            <a:r>
              <a:rPr lang="zh-CN" altLang="en-US" sz="2800" dirty="0" smtClean="0"/>
              <a:t>、等</a:t>
            </a:r>
            <a:endParaRPr lang="en-US" altLang="zh-CN" sz="2800" dirty="0" smtClean="0"/>
          </a:p>
          <a:p>
            <a:endParaRPr lang="en-US" sz="2800" dirty="0"/>
          </a:p>
          <a:p>
            <a:r>
              <a:rPr lang="zh-CN" altLang="en-US" sz="2800" dirty="0" smtClean="0"/>
              <a:t>所有这些特征可以编码在一个高维稀疏的</a:t>
            </a:r>
            <a:r>
              <a:rPr lang="en-US" altLang="zh-CN" sz="2800" dirty="0" smtClean="0"/>
              <a:t>bag-of-feature</a:t>
            </a:r>
            <a:r>
              <a:rPr lang="zh-CN" altLang="en-US" sz="2800" dirty="0" smtClean="0"/>
              <a:t>向量中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066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序列标注</a:t>
            </a:r>
            <a:r>
              <a:rPr lang="en-US" altLang="zh-CN" dirty="0"/>
              <a:t>-</a:t>
            </a:r>
            <a:r>
              <a:rPr lang="zh-CN" altLang="en-US" dirty="0"/>
              <a:t>结构化感知机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2625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加入更多的上下文信息</a:t>
            </a: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同隐马尔科夫模型比较，我们提取到了</a:t>
            </a:r>
            <a:r>
              <a:rPr lang="zh-CN" altLang="en-US" b="1" dirty="0" smtClean="0"/>
              <a:t>发射概率</a:t>
            </a:r>
            <a:r>
              <a:rPr lang="zh-CN" altLang="en-US" dirty="0" smtClean="0"/>
              <a:t>这个特征信息，但是没有提取到</a:t>
            </a:r>
            <a:r>
              <a:rPr lang="zh-CN" altLang="en-US" b="1" dirty="0" smtClean="0"/>
              <a:t>转移概率</a:t>
            </a:r>
            <a:r>
              <a:rPr lang="zh-CN" altLang="en-US" dirty="0" smtClean="0"/>
              <a:t>这个特征信息。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之前我们提到过线性分类器模型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026" y="3132582"/>
            <a:ext cx="4991100" cy="2019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8992" y="5303519"/>
            <a:ext cx="96194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ɸ</a:t>
            </a:r>
            <a:r>
              <a:rPr lang="zh-CN" altLang="en-US" sz="2800" dirty="0" smtClean="0"/>
              <a:t>是特征函数：从</a:t>
            </a:r>
            <a:r>
              <a:rPr lang="en-US" altLang="zh-CN" sz="2800" dirty="0" smtClean="0"/>
              <a:t>x</a:t>
            </a:r>
            <a:r>
              <a:rPr lang="zh-CN" altLang="en-US" sz="2800" dirty="0" smtClean="0"/>
              <a:t>和</a:t>
            </a:r>
            <a:r>
              <a:rPr lang="en-US" altLang="zh-CN" sz="2800" dirty="0" smtClean="0"/>
              <a:t>y</a:t>
            </a:r>
            <a:r>
              <a:rPr lang="zh-CN" altLang="en-US" sz="2800" dirty="0" smtClean="0"/>
              <a:t>提取特征来捕捉</a:t>
            </a:r>
            <a:r>
              <a:rPr lang="en-US" altLang="zh-CN" sz="2800" dirty="0" smtClean="0"/>
              <a:t>x</a:t>
            </a:r>
            <a:r>
              <a:rPr lang="zh-CN" altLang="en-US" sz="2800" dirty="0" smtClean="0"/>
              <a:t>和标签</a:t>
            </a:r>
            <a:r>
              <a:rPr lang="en-US" altLang="zh-CN" sz="2800" dirty="0" smtClean="0"/>
              <a:t>y</a:t>
            </a:r>
            <a:r>
              <a:rPr lang="zh-CN" altLang="en-US" sz="2800" dirty="0" smtClean="0"/>
              <a:t>的兼容性。</a:t>
            </a:r>
            <a:r>
              <a:rPr lang="en-US" altLang="zh-CN" sz="2800" b="1" dirty="0" smtClean="0"/>
              <a:t>W</a:t>
            </a:r>
            <a:r>
              <a:rPr lang="zh-CN" altLang="en-US" sz="2800" dirty="0" smtClean="0"/>
              <a:t>通过学习得到，</a:t>
            </a:r>
            <a:r>
              <a:rPr lang="en-US" altLang="zh-CN" sz="2800" b="1" dirty="0" smtClean="0"/>
              <a:t>W</a:t>
            </a:r>
            <a:r>
              <a:rPr lang="zh-CN" altLang="en-US" sz="2800" dirty="0" smtClean="0"/>
              <a:t>的每一个维度用于指示</a:t>
            </a:r>
            <a:r>
              <a:rPr lang="en-US" sz="2800" dirty="0" err="1" smtClean="0"/>
              <a:t>ɸ</a:t>
            </a:r>
            <a:r>
              <a:rPr lang="en-US" altLang="zh-CN" sz="2800" dirty="0" smtClean="0"/>
              <a:t>(x,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y)</a:t>
            </a:r>
            <a:r>
              <a:rPr lang="zh-CN" altLang="en-US" sz="2800" dirty="0" smtClean="0"/>
              <a:t>的每个维度有多大的权重来确定</a:t>
            </a:r>
            <a:r>
              <a:rPr lang="en-US" altLang="zh-CN" sz="2800" dirty="0" smtClean="0"/>
              <a:t>x</a:t>
            </a:r>
            <a:r>
              <a:rPr lang="zh-CN" altLang="en-US" sz="2800" dirty="0" smtClean="0"/>
              <a:t>和</a:t>
            </a:r>
            <a:r>
              <a:rPr lang="en-US" altLang="zh-CN" sz="2800" dirty="0" smtClean="0"/>
              <a:t>y</a:t>
            </a:r>
            <a:r>
              <a:rPr lang="zh-CN" altLang="en-US" sz="2800" dirty="0" smtClean="0"/>
              <a:t>的兼容性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7179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序列标注</a:t>
            </a:r>
            <a:r>
              <a:rPr lang="en-US" altLang="zh-CN" dirty="0"/>
              <a:t>-</a:t>
            </a:r>
            <a:r>
              <a:rPr lang="zh-CN" altLang="en-US" dirty="0"/>
              <a:t>结构化感知机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用于序列标注的线性模型</a:t>
            </a: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94" y="1690688"/>
            <a:ext cx="4610100" cy="1181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2416" y="3639312"/>
            <a:ext cx="82478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y</a:t>
            </a:r>
            <a:r>
              <a:rPr lang="zh-CN" altLang="en-US" sz="2800" dirty="0" smtClean="0"/>
              <a:t>∈</a:t>
            </a:r>
            <a:r>
              <a:rPr lang="en-US" altLang="zh-CN" sz="2800" b="1" dirty="0" smtClean="0"/>
              <a:t>Y</a:t>
            </a:r>
            <a:r>
              <a:rPr lang="en-US" altLang="zh-CN" sz="2800" baseline="30000" dirty="0" smtClean="0"/>
              <a:t>N</a:t>
            </a:r>
            <a:r>
              <a:rPr lang="zh-CN" altLang="en-US" sz="2800" dirty="0"/>
              <a:t> </a:t>
            </a:r>
            <a:r>
              <a:rPr lang="zh-CN" altLang="en-US" sz="2800" dirty="0" smtClean="0"/>
              <a:t>这个空间内的分类器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en-US" altLang="zh-CN" sz="2800" dirty="0" smtClean="0"/>
              <a:t>𝚽</a:t>
            </a:r>
            <a:r>
              <a:rPr lang="zh-CN" altLang="en-US" sz="2800" dirty="0" smtClean="0"/>
              <a:t>是特征函数：</a:t>
            </a:r>
            <a:r>
              <a:rPr lang="zh-CN" altLang="en-US" sz="2800" dirty="0"/>
              <a:t>从</a:t>
            </a:r>
            <a:r>
              <a:rPr lang="en-US" altLang="zh-CN" sz="2800" b="1" dirty="0"/>
              <a:t>x</a:t>
            </a:r>
            <a:r>
              <a:rPr lang="zh-CN" altLang="en-US" sz="2800" dirty="0"/>
              <a:t>和</a:t>
            </a:r>
            <a:r>
              <a:rPr lang="en-US" altLang="zh-CN" sz="2800" b="1" dirty="0"/>
              <a:t>y</a:t>
            </a:r>
            <a:r>
              <a:rPr lang="zh-CN" altLang="en-US" sz="2800" dirty="0"/>
              <a:t>提取特征来</a:t>
            </a:r>
            <a:r>
              <a:rPr lang="zh-CN" altLang="en-US" sz="2800" dirty="0" smtClean="0"/>
              <a:t>捕捉句子</a:t>
            </a:r>
            <a:r>
              <a:rPr lang="en-US" altLang="zh-CN" sz="2800" b="1" dirty="0" smtClean="0"/>
              <a:t>x</a:t>
            </a:r>
            <a:r>
              <a:rPr lang="zh-CN" altLang="en-US" sz="2800" dirty="0"/>
              <a:t>和</a:t>
            </a:r>
            <a:r>
              <a:rPr lang="zh-CN" altLang="en-US" sz="2800" dirty="0" smtClean="0"/>
              <a:t>标签序列</a:t>
            </a:r>
            <a:r>
              <a:rPr lang="en-US" altLang="zh-CN" sz="2800" b="1" dirty="0" smtClean="0"/>
              <a:t>y</a:t>
            </a:r>
            <a:r>
              <a:rPr lang="zh-CN" altLang="en-US" sz="2800" dirty="0"/>
              <a:t>的兼容性</a:t>
            </a:r>
            <a:r>
              <a:rPr lang="zh-CN" altLang="en-US" sz="2800" dirty="0" smtClean="0"/>
              <a:t>。注意和之前的</a:t>
            </a:r>
            <a:r>
              <a:rPr lang="en-US" sz="2800" dirty="0" err="1" smtClean="0"/>
              <a:t>ɸ</a:t>
            </a:r>
            <a:r>
              <a:rPr lang="zh-CN" altLang="en-US" sz="2800" dirty="0" smtClean="0"/>
              <a:t>不一样</a:t>
            </a:r>
            <a:endParaRPr lang="en-US" altLang="zh-CN" sz="2800" dirty="0"/>
          </a:p>
          <a:p>
            <a:r>
              <a:rPr lang="zh-CN" altLang="en-US" sz="2800" dirty="0" smtClean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8857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序列标注</a:t>
            </a:r>
            <a:r>
              <a:rPr lang="en-US" altLang="zh-CN" dirty="0"/>
              <a:t>-</a:t>
            </a:r>
            <a:r>
              <a:rPr lang="zh-CN" altLang="en-US" dirty="0"/>
              <a:t>结构化感知机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36950"/>
            <a:ext cx="10515600" cy="14345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236976"/>
            <a:ext cx="1124538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(</a:t>
            </a:r>
            <a:r>
              <a:rPr lang="en-US" altLang="zh-CN" sz="2800" b="1" dirty="0" smtClean="0"/>
              <a:t>x,</a:t>
            </a:r>
            <a:r>
              <a:rPr lang="zh-CN" altLang="en-US" sz="2800" dirty="0" smtClean="0"/>
              <a:t> </a:t>
            </a:r>
            <a:r>
              <a:rPr lang="en-US" altLang="zh-CN" sz="2800" b="1" dirty="0" smtClean="0"/>
              <a:t>y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的兼容性特征可以取：当前单词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标签</a:t>
            </a:r>
            <a:r>
              <a:rPr lang="en-US" altLang="zh-CN" sz="2800" dirty="0" smtClean="0"/>
              <a:t>(</a:t>
            </a:r>
            <a:r>
              <a:rPr lang="en-US" altLang="zh-CN" sz="2800" dirty="0" err="1" smtClean="0"/>
              <a:t>x</a:t>
            </a:r>
            <a:r>
              <a:rPr lang="en-US" altLang="zh-CN" sz="2800" baseline="-25000" dirty="0" err="1" smtClean="0"/>
              <a:t>n</a:t>
            </a:r>
            <a:r>
              <a:rPr lang="en-US" altLang="zh-CN" sz="2800" dirty="0"/>
              <a:t> </a:t>
            </a:r>
            <a:r>
              <a:rPr lang="en-US" altLang="zh-CN" sz="2800" dirty="0" err="1" smtClean="0"/>
              <a:t>y</a:t>
            </a:r>
            <a:r>
              <a:rPr lang="en-US" altLang="zh-CN" sz="2800" baseline="-25000" dirty="0" err="1" smtClean="0"/>
              <a:t>n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、标签二元组</a:t>
            </a:r>
            <a:r>
              <a:rPr lang="en-US" altLang="zh-CN" sz="2800" dirty="0" smtClean="0"/>
              <a:t>(y</a:t>
            </a:r>
            <a:r>
              <a:rPr lang="en-US" altLang="zh-CN" sz="2800" baseline="-25000" dirty="0" smtClean="0"/>
              <a:t>n-1 </a:t>
            </a:r>
            <a:r>
              <a:rPr lang="en-US" altLang="zh-CN" sz="2800" dirty="0" err="1"/>
              <a:t>y</a:t>
            </a:r>
            <a:r>
              <a:rPr lang="en-US" altLang="zh-CN" sz="2800" baseline="-25000" dirty="0" err="1"/>
              <a:t>n</a:t>
            </a:r>
            <a:r>
              <a:rPr lang="en-US" altLang="zh-CN" sz="2800" baseline="-25000" dirty="0"/>
              <a:t> 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、</a:t>
            </a:r>
            <a:endParaRPr lang="en-US" altLang="zh-CN" sz="2800" dirty="0" smtClean="0"/>
          </a:p>
          <a:p>
            <a:r>
              <a:rPr lang="zh-CN" altLang="en-US" sz="2800" dirty="0" smtClean="0"/>
              <a:t>单词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标签二元组</a:t>
            </a:r>
            <a:r>
              <a:rPr lang="en-US" altLang="zh-CN" sz="2800" dirty="0" smtClean="0"/>
              <a:t>(x</a:t>
            </a:r>
            <a:r>
              <a:rPr lang="en-US" altLang="zh-CN" sz="2800" baseline="-25000" dirty="0" smtClean="0"/>
              <a:t>n-1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x</a:t>
            </a:r>
            <a:r>
              <a:rPr lang="en-US" altLang="zh-CN" sz="2800" baseline="-25000" dirty="0" err="1" smtClean="0"/>
              <a:t>n</a:t>
            </a:r>
            <a:r>
              <a:rPr lang="en-US" altLang="zh-CN" sz="2800" dirty="0"/>
              <a:t> y</a:t>
            </a:r>
            <a:r>
              <a:rPr lang="en-US" altLang="zh-CN" sz="2800" baseline="-25000" dirty="0"/>
              <a:t>n-1 </a:t>
            </a:r>
            <a:r>
              <a:rPr lang="en-US" altLang="zh-CN" sz="2800" dirty="0" err="1"/>
              <a:t>y</a:t>
            </a:r>
            <a:r>
              <a:rPr lang="en-US" altLang="zh-CN" sz="2800" baseline="-25000" dirty="0" err="1"/>
              <a:t>n</a:t>
            </a:r>
            <a:r>
              <a:rPr lang="en-US" altLang="zh-CN" sz="2800" baseline="-25000" dirty="0"/>
              <a:t> 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3-</a:t>
            </a:r>
            <a:r>
              <a:rPr lang="zh-CN" altLang="en-US" sz="2800" dirty="0" smtClean="0"/>
              <a:t>字母后缀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标签</a:t>
            </a:r>
            <a:r>
              <a:rPr lang="en-US" altLang="zh-CN" sz="2800" dirty="0" smtClean="0"/>
              <a:t>(</a:t>
            </a:r>
            <a:r>
              <a:rPr lang="en-US" altLang="zh-CN" sz="2800" dirty="0" err="1" smtClean="0"/>
              <a:t>x</a:t>
            </a:r>
            <a:r>
              <a:rPr lang="en-US" altLang="zh-CN" sz="2800" baseline="-25000" dirty="0" err="1" smtClean="0"/>
              <a:t>n</a:t>
            </a:r>
            <a:r>
              <a:rPr lang="en-US" altLang="zh-CN" sz="2800" dirty="0" smtClean="0"/>
              <a:t>[-3:]</a:t>
            </a:r>
            <a:r>
              <a:rPr lang="en-US" altLang="zh-CN" sz="2800" dirty="0"/>
              <a:t> </a:t>
            </a:r>
            <a:r>
              <a:rPr lang="en-US" altLang="zh-CN" sz="2800" dirty="0" err="1"/>
              <a:t>y</a:t>
            </a:r>
            <a:r>
              <a:rPr lang="en-US" altLang="zh-CN" sz="2800" baseline="-25000" dirty="0" err="1"/>
              <a:t>n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、某个标签</a:t>
            </a:r>
            <a:r>
              <a:rPr lang="en-US" altLang="zh-CN" sz="2800" dirty="0" smtClean="0"/>
              <a:t>y</a:t>
            </a:r>
          </a:p>
          <a:p>
            <a:r>
              <a:rPr lang="zh-CN" altLang="en-US" sz="2800" dirty="0" smtClean="0"/>
              <a:t>是否出现在标签序列中，等等</a:t>
            </a:r>
            <a:endParaRPr lang="en-US" altLang="zh-CN" sz="2800" dirty="0" smtClean="0"/>
          </a:p>
          <a:p>
            <a:endParaRPr lang="en-US" sz="2800" dirty="0"/>
          </a:p>
          <a:p>
            <a:r>
              <a:rPr lang="en-US" altLang="zh-CN" sz="2800" dirty="0" smtClean="0"/>
              <a:t>bag-of-feature</a:t>
            </a:r>
            <a:r>
              <a:rPr lang="zh-CN" altLang="en-US" sz="2800" dirty="0" smtClean="0"/>
              <a:t>向量做如下分解：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816" y="5483745"/>
            <a:ext cx="3885184" cy="133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序列标注</a:t>
            </a:r>
            <a:r>
              <a:rPr lang="en-US" altLang="zh-CN" dirty="0"/>
              <a:t>-</a:t>
            </a:r>
            <a:r>
              <a:rPr lang="zh-CN" altLang="en-US" dirty="0"/>
              <a:t>结构化感知机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70761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训练结构化感知机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011" y="2322575"/>
            <a:ext cx="6144994" cy="385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</a:t>
            </a:r>
            <a:r>
              <a:rPr lang="zh-CN" altLang="en-US" dirty="0"/>
              <a:t>可以做些</a:t>
            </a:r>
            <a:r>
              <a:rPr lang="zh-CN" altLang="en-US" dirty="0" smtClean="0"/>
              <a:t>什么（问答系统）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2526" y="1825625"/>
            <a:ext cx="57669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4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序列标注</a:t>
            </a:r>
            <a:r>
              <a:rPr lang="en-US" altLang="zh-CN" dirty="0"/>
              <a:t>-</a:t>
            </a:r>
            <a:r>
              <a:rPr lang="zh-CN" altLang="en-US" dirty="0"/>
              <a:t>结构化感知机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7342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解码。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结构化感知机训练过程中的预测</a:t>
            </a:r>
            <a:r>
              <a:rPr lang="en-US" altLang="zh-CN" dirty="0" smtClean="0"/>
              <a:t>/</a:t>
            </a:r>
            <a:r>
              <a:rPr lang="zh-CN" altLang="en-US" dirty="0" smtClean="0"/>
              <a:t>解码很耗资源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857500"/>
            <a:ext cx="4724400" cy="1143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4136468"/>
            <a:ext cx="3958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如果用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阶马尔科夫假设</a:t>
            </a:r>
            <a:endParaRPr lang="en-US" altLang="zh-CN" sz="28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4659688"/>
            <a:ext cx="4724400" cy="1239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6049733"/>
            <a:ext cx="6326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再像之前一样用</a:t>
            </a:r>
            <a:r>
              <a:rPr lang="en-US" altLang="zh-CN" sz="2800" dirty="0" smtClean="0"/>
              <a:t>Viterbi</a:t>
            </a:r>
            <a:r>
              <a:rPr lang="zh-CN" altLang="en-US" sz="2800" dirty="0" smtClean="0"/>
              <a:t>做预测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解码即可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324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序列标注</a:t>
            </a:r>
            <a:r>
              <a:rPr lang="en-US" altLang="zh-CN" dirty="0"/>
              <a:t>-</a:t>
            </a:r>
            <a:r>
              <a:rPr lang="zh-CN" altLang="en-US" dirty="0"/>
              <a:t>结构化感知机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非精确解码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Viterbi</a:t>
            </a:r>
            <a:r>
              <a:rPr lang="zh-CN" altLang="en-US" dirty="0" smtClean="0"/>
              <a:t>算法（在马尔科夫假设的条件下）做精确搜索，因为</a:t>
            </a:r>
            <a:r>
              <a:rPr lang="en-US" altLang="zh-CN" dirty="0" smtClean="0"/>
              <a:t>Viterbi</a:t>
            </a:r>
            <a:r>
              <a:rPr lang="zh-CN" altLang="en-US" dirty="0" smtClean="0"/>
              <a:t>会考虑所有的选项。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3110753"/>
            <a:ext cx="4610100" cy="106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4288771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如果做非精确搜索，可以</a:t>
            </a:r>
            <a:r>
              <a:rPr lang="zh-CN" altLang="en-US" sz="2800" smtClean="0"/>
              <a:t>让解码的速度更快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50" y="4946928"/>
            <a:ext cx="45720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9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序列标注</a:t>
            </a:r>
            <a:r>
              <a:rPr lang="en-US" altLang="zh-CN" dirty="0"/>
              <a:t>-</a:t>
            </a:r>
            <a:r>
              <a:rPr lang="zh-CN" altLang="en-US" dirty="0"/>
              <a:t>结构化感知机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非精确解码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Viterbi</a:t>
            </a:r>
            <a:r>
              <a:rPr lang="zh-CN" altLang="en-US" dirty="0" smtClean="0"/>
              <a:t>算法（在马尔科夫假设的条件下）做精确搜索，因为</a:t>
            </a:r>
            <a:r>
              <a:rPr lang="en-US" altLang="zh-CN" dirty="0" smtClean="0"/>
              <a:t>Viterbi</a:t>
            </a:r>
            <a:r>
              <a:rPr lang="zh-CN" altLang="en-US" dirty="0" smtClean="0"/>
              <a:t>会考虑所有的选项。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3110753"/>
            <a:ext cx="4610100" cy="106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4288771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如果做非精确搜索，可以</a:t>
            </a:r>
            <a:r>
              <a:rPr lang="zh-CN" altLang="en-US" sz="2800" smtClean="0"/>
              <a:t>让解码的速度更快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50" y="4946928"/>
            <a:ext cx="4572000" cy="105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6135965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怎么做非精确搜索？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235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序列标注</a:t>
            </a:r>
            <a:r>
              <a:rPr lang="en-US" altLang="zh-CN" dirty="0"/>
              <a:t>-</a:t>
            </a:r>
            <a:r>
              <a:rPr lang="zh-CN" altLang="en-US" dirty="0"/>
              <a:t>结构化感知机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非精确解码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Viterbi</a:t>
            </a:r>
            <a:r>
              <a:rPr lang="zh-CN" altLang="en-US" dirty="0" smtClean="0"/>
              <a:t>算法（在马尔科夫假设的条件下）做精确搜索，因为</a:t>
            </a:r>
            <a:r>
              <a:rPr lang="en-US" altLang="zh-CN" dirty="0" smtClean="0"/>
              <a:t>Viterbi</a:t>
            </a:r>
            <a:r>
              <a:rPr lang="zh-CN" altLang="en-US" dirty="0" smtClean="0"/>
              <a:t>会考虑所有的选项。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3110753"/>
            <a:ext cx="4610100" cy="106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4288771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如果做非精确搜索，可以</a:t>
            </a:r>
            <a:r>
              <a:rPr lang="zh-CN" altLang="en-US" sz="2800" smtClean="0"/>
              <a:t>让解码的速度更快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50" y="4946928"/>
            <a:ext cx="4572000" cy="105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6135965"/>
            <a:ext cx="5504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怎么做非精确搜索？ </a:t>
            </a:r>
            <a:r>
              <a:rPr lang="en-US" altLang="zh-CN" sz="2800" dirty="0" smtClean="0"/>
              <a:t>Beam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Search!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03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序列标注</a:t>
            </a:r>
            <a:r>
              <a:rPr lang="en-US" altLang="zh-CN" dirty="0"/>
              <a:t>-</a:t>
            </a:r>
            <a:r>
              <a:rPr lang="zh-CN" altLang="en-US" dirty="0"/>
              <a:t>结构化感知机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8403"/>
            <a:ext cx="10515600" cy="5032375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Beam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不保留每个词的所有选项，只保留最佳的</a:t>
            </a:r>
            <a:r>
              <a:rPr lang="en-US" altLang="zh-CN" dirty="0" smtClean="0"/>
              <a:t>S</a:t>
            </a:r>
            <a:r>
              <a:rPr lang="zh-CN" altLang="en-US" dirty="0" smtClean="0"/>
              <a:t>个选项（相当于对</a:t>
            </a:r>
            <a:r>
              <a:rPr lang="en-US" altLang="zh-CN" dirty="0" smtClean="0"/>
              <a:t>Viterbi</a:t>
            </a:r>
            <a:r>
              <a:rPr lang="zh-CN" altLang="en-US" dirty="0" smtClean="0"/>
              <a:t>做了剪枝）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374" y="1984656"/>
            <a:ext cx="6064250" cy="367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8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序列标注</a:t>
            </a:r>
            <a:r>
              <a:rPr lang="en-US" altLang="zh-CN" dirty="0"/>
              <a:t>-</a:t>
            </a:r>
            <a:r>
              <a:rPr lang="zh-CN" altLang="en-US" dirty="0"/>
              <a:t>结构化感知机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Beam Search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如果</a:t>
            </a:r>
            <a:r>
              <a:rPr lang="en-US" altLang="zh-CN" dirty="0" smtClean="0"/>
              <a:t>beam size</a:t>
            </a:r>
            <a:r>
              <a:rPr lang="zh-CN" altLang="en-US" dirty="0" smtClean="0"/>
              <a:t>是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 等价于贪心搜索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 通常</a:t>
            </a:r>
            <a:r>
              <a:rPr lang="en-US" altLang="zh-CN" dirty="0" smtClean="0"/>
              <a:t>beam</a:t>
            </a:r>
            <a:r>
              <a:rPr lang="zh-CN" altLang="en-US" dirty="0" smtClean="0"/>
              <a:t> </a:t>
            </a:r>
            <a:r>
              <a:rPr lang="en-US" altLang="zh-CN" dirty="0" smtClean="0"/>
              <a:t>size</a:t>
            </a:r>
            <a:r>
              <a:rPr lang="zh-CN" altLang="en-US" dirty="0" smtClean="0"/>
              <a:t>小于</a:t>
            </a:r>
            <a:r>
              <a:rPr lang="en-US" altLang="zh-CN" dirty="0" smtClean="0"/>
              <a:t>10</a:t>
            </a:r>
            <a:r>
              <a:rPr lang="zh-CN" altLang="en-US" dirty="0" smtClean="0"/>
              <a:t>，解码性能就能逼近精确搜索，但是速度会快很多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4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条件模型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78187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马尔科夫模型很有用，但：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生成单词（发射概率）和标签（转移概率），我们只需要标签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没有重叠的特征（比如单词二元组）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没有</a:t>
            </a:r>
            <a:r>
              <a:rPr lang="en-US" altLang="zh-CN" dirty="0" err="1" smtClean="0"/>
              <a:t>subword</a:t>
            </a:r>
            <a:r>
              <a:rPr lang="zh-CN" altLang="en-US" dirty="0" smtClean="0"/>
              <a:t>特征（比如考虑词里面的字）</a:t>
            </a: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38200" y="3738749"/>
            <a:ext cx="8103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结构化感知机可以灵活定特征，不输出</a:t>
            </a:r>
            <a:r>
              <a:rPr lang="zh-CN" altLang="en-US" sz="2800" smtClean="0"/>
              <a:t>标签的概率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093694" y="4661647"/>
            <a:ext cx="521168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条件模型可以满足我们的需求：</a:t>
            </a: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 smtClean="0"/>
              <a:t>逻辑回归分类器</a:t>
            </a: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 smtClean="0"/>
              <a:t>最大熵马尔科夫模型</a:t>
            </a: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 smtClean="0"/>
              <a:t>条件随机场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985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条件模型</a:t>
            </a:r>
            <a:r>
              <a:rPr lang="en-US" altLang="zh-CN" dirty="0" smtClean="0"/>
              <a:t>-</a:t>
            </a:r>
            <a:r>
              <a:rPr lang="zh-CN" altLang="en-US" dirty="0" smtClean="0"/>
              <a:t>逻辑回归分类器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我们见过多分类感知机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通过对</a:t>
            </a:r>
            <a:r>
              <a:rPr lang="en-US" altLang="zh-CN" dirty="0" smtClean="0"/>
              <a:t>(</a:t>
            </a:r>
            <a:r>
              <a:rPr lang="en-US" altLang="zh-CN" b="1" dirty="0" smtClean="0"/>
              <a:t>w</a:t>
            </a:r>
            <a:r>
              <a:rPr lang="zh-CN" altLang="en-US" dirty="0" smtClean="0"/>
              <a:t> * </a:t>
            </a:r>
            <a:r>
              <a:rPr lang="en-US" dirty="0" err="1" smtClean="0"/>
              <a:t>ɸ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))</a:t>
            </a:r>
            <a:r>
              <a:rPr lang="zh-CN" altLang="en-US" dirty="0" smtClean="0"/>
              <a:t>做</a:t>
            </a:r>
            <a:r>
              <a:rPr lang="en-US" altLang="zh-CN" dirty="0" smtClean="0">
                <a:hlinkClick r:id="rId2"/>
              </a:rPr>
              <a:t>softmax</a:t>
            </a:r>
            <a:r>
              <a:rPr lang="zh-CN" altLang="en-US" dirty="0" smtClean="0"/>
              <a:t>操作。假设有向量</a:t>
            </a:r>
            <a:r>
              <a:rPr lang="en-US" altLang="zh-CN" dirty="0" smtClean="0"/>
              <a:t>k</a:t>
            </a:r>
            <a:r>
              <a:rPr lang="zh-CN" altLang="en-US" dirty="0" smtClean="0"/>
              <a:t>维向量</a:t>
            </a:r>
            <a:r>
              <a:rPr lang="en-US" altLang="zh-CN" b="1" dirty="0" smtClean="0"/>
              <a:t>z</a:t>
            </a:r>
            <a:r>
              <a:rPr lang="en-US" altLang="zh-CN" dirty="0" smtClean="0"/>
              <a:t>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多层感知机进化成逻辑回归分类器</a:t>
            </a:r>
            <a:endParaRPr lang="en-US" altLang="zh-CN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094" y="1825625"/>
            <a:ext cx="44069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902" y="3616990"/>
            <a:ext cx="7445744" cy="1066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522550"/>
            <a:ext cx="108458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4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条件模型</a:t>
            </a:r>
            <a:r>
              <a:rPr lang="en-US" altLang="zh-CN" dirty="0" smtClean="0"/>
              <a:t>-</a:t>
            </a:r>
            <a:r>
              <a:rPr lang="zh-CN" altLang="en-US" dirty="0" smtClean="0"/>
              <a:t>逻辑回归分类器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逻辑回归分类器 </a:t>
            </a:r>
            <a:r>
              <a:rPr lang="en-US" altLang="zh-CN" dirty="0" smtClean="0"/>
              <a:t>VS</a:t>
            </a:r>
            <a:r>
              <a:rPr lang="zh-CN" altLang="en-US" dirty="0" smtClean="0"/>
              <a:t> 多分类感知机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相同的特征灵活度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如果学到的</a:t>
            </a:r>
            <a:r>
              <a:rPr lang="en-US" altLang="zh-CN" b="1" dirty="0" smtClean="0"/>
              <a:t>w</a:t>
            </a:r>
            <a:r>
              <a:rPr lang="zh-CN" altLang="en-US" dirty="0" smtClean="0"/>
              <a:t>一样，判定边界也一样，对同样的样本做相同的预测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分数的解析不一样，逻辑回归中的分数是概率，感知机中的分数只有大小之分。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1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条件模型</a:t>
            </a:r>
            <a:r>
              <a:rPr lang="en-US" altLang="zh-CN" dirty="0" smtClean="0"/>
              <a:t>-</a:t>
            </a:r>
            <a:r>
              <a:rPr lang="zh-CN" altLang="en-US" dirty="0" smtClean="0"/>
              <a:t>逻辑回归分类器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训练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什么样的</a:t>
            </a:r>
            <a:r>
              <a:rPr lang="en-US" altLang="zh-CN" b="1" dirty="0" smtClean="0"/>
              <a:t>w</a:t>
            </a:r>
            <a:r>
              <a:rPr lang="zh-CN" altLang="en-US" dirty="0" smtClean="0"/>
              <a:t>能够最好的拟合训练数据？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能够最大化对数释然的</a:t>
            </a:r>
            <a:r>
              <a:rPr lang="en-US" altLang="zh-CN" b="1" dirty="0" smtClean="0"/>
              <a:t>w</a:t>
            </a:r>
            <a:r>
              <a:rPr lang="en-US" altLang="zh-CN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	</a:t>
            </a:r>
            <a:r>
              <a:rPr lang="en-US" altLang="zh-CN" dirty="0" smtClean="0"/>
              <a:t>				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2835054"/>
            <a:ext cx="5880100" cy="63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" y="4001294"/>
            <a:ext cx="111379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1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</a:t>
            </a:r>
            <a:r>
              <a:rPr lang="zh-CN" altLang="en-US" dirty="0"/>
              <a:t>可以做些什么</a:t>
            </a:r>
            <a:r>
              <a:rPr lang="zh-CN" altLang="en-US" dirty="0" smtClean="0"/>
              <a:t>（信息核实）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0977" y="1825625"/>
            <a:ext cx="57700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7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条件模型</a:t>
            </a:r>
            <a:r>
              <a:rPr lang="en-US" altLang="zh-CN" dirty="0" smtClean="0"/>
              <a:t>-</a:t>
            </a:r>
            <a:r>
              <a:rPr lang="zh-CN" altLang="en-US" dirty="0" smtClean="0"/>
              <a:t>逻辑回归分类器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数值优化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我们有损失函数</a:t>
            </a:r>
            <a:r>
              <a:rPr lang="en-US" altLang="zh-CN" dirty="0" smtClean="0"/>
              <a:t>(</a:t>
            </a:r>
            <a:r>
              <a:rPr lang="zh-CN" altLang="en-US" dirty="0" smtClean="0"/>
              <a:t>目标函数</a:t>
            </a:r>
            <a:r>
              <a:rPr lang="en-US" altLang="zh-CN" dirty="0" smtClean="0"/>
              <a:t>)L</a:t>
            </a:r>
            <a:r>
              <a:rPr lang="zh-CN" altLang="en-US" dirty="0" smtClean="0"/>
              <a:t>是</a:t>
            </a:r>
            <a:r>
              <a:rPr lang="en-US" altLang="zh-CN" b="1" dirty="0" smtClean="0"/>
              <a:t>w</a:t>
            </a:r>
            <a:r>
              <a:rPr lang="zh-CN" altLang="en-US" dirty="0" smtClean="0"/>
              <a:t>的函数，需要最大化</a:t>
            </a:r>
            <a:r>
              <a:rPr lang="en-US" altLang="zh-CN" dirty="0" smtClean="0"/>
              <a:t>/</a:t>
            </a:r>
            <a:r>
              <a:rPr lang="zh-CN" altLang="en-US" dirty="0" smtClean="0"/>
              <a:t>或最小化损失函数，怎么做？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梯度上升</a:t>
            </a:r>
            <a:r>
              <a:rPr lang="en-US" altLang="zh-CN" dirty="0" smtClean="0"/>
              <a:t>/</a:t>
            </a:r>
            <a:r>
              <a:rPr lang="zh-CN" altLang="en-US" dirty="0" smtClean="0"/>
              <a:t>梯度下降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逻辑回归的目标函数是凹函数，存在全局最大值，可以用梯度上升来寻找最优</a:t>
            </a:r>
            <a:r>
              <a:rPr lang="en-US" altLang="zh-CN" b="1" dirty="0"/>
              <a:t>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77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条件模型</a:t>
            </a:r>
            <a:r>
              <a:rPr lang="en-US" altLang="zh-CN" dirty="0" smtClean="0"/>
              <a:t>-</a:t>
            </a:r>
            <a:r>
              <a:rPr lang="zh-CN" altLang="en-US" dirty="0" smtClean="0"/>
              <a:t>逻辑回归分类器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162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梯度上升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/>
              <a:t> </a:t>
            </a:r>
            <a:r>
              <a:rPr lang="zh-CN" altLang="en-US" dirty="0" smtClean="0"/>
              <a:t>                      告诉我们</a:t>
            </a:r>
            <a:r>
              <a:rPr lang="en-US" altLang="zh-CN" dirty="0" smtClean="0"/>
              <a:t>L</a:t>
            </a:r>
            <a:r>
              <a:rPr lang="zh-CN" altLang="en-US" dirty="0" smtClean="0"/>
              <a:t>沿着</a:t>
            </a:r>
            <a:r>
              <a:rPr lang="en-US" altLang="zh-CN" dirty="0" err="1" smtClean="0"/>
              <a:t>w</a:t>
            </a:r>
            <a:r>
              <a:rPr lang="en-US" altLang="zh-CN" baseline="-25000" dirty="0" err="1" smtClean="0"/>
              <a:t>k</a:t>
            </a:r>
            <a:r>
              <a:rPr lang="zh-CN" altLang="en-US" dirty="0" smtClean="0"/>
              <a:t>在哪个方向变大</a:t>
            </a:r>
            <a:r>
              <a:rPr lang="en-US" altLang="zh-CN" dirty="0" smtClean="0"/>
              <a:t>/</a:t>
            </a:r>
            <a:r>
              <a:rPr lang="zh-CN" altLang="en-US" dirty="0" smtClean="0"/>
              <a:t>变小。</a:t>
            </a:r>
            <a:endParaRPr lang="en-US" altLang="zh-CN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 smtClean="0"/>
              <a:t>α</a:t>
            </a:r>
            <a:r>
              <a:rPr lang="zh-CN" altLang="en-US" dirty="0" smtClean="0"/>
              <a:t>是机器学习的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rate</a:t>
            </a:r>
            <a:r>
              <a:rPr lang="zh-CN" altLang="en-US" dirty="0" smtClean="0"/>
              <a:t>。定义了我们更新</a:t>
            </a:r>
            <a:r>
              <a:rPr lang="en-US" altLang="zh-CN" b="1" dirty="0" smtClean="0"/>
              <a:t>w</a:t>
            </a:r>
            <a:r>
              <a:rPr lang="zh-CN" altLang="en-US" dirty="0" smtClean="0"/>
              <a:t>的步长。</a:t>
            </a:r>
            <a:endParaRPr lang="en-US" altLang="zh-CN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baseline="-250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baseline="-2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960" y="1825625"/>
            <a:ext cx="5443904" cy="34153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37" y="5287963"/>
            <a:ext cx="17907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8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条件模型</a:t>
            </a:r>
            <a:r>
              <a:rPr lang="en-US" altLang="zh-CN" dirty="0" smtClean="0"/>
              <a:t>-</a:t>
            </a:r>
            <a:r>
              <a:rPr lang="zh-CN" altLang="en-US" dirty="0" smtClean="0"/>
              <a:t>逻辑回归分类器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梯度上升</a:t>
            </a:r>
            <a:r>
              <a:rPr lang="en-US" altLang="zh-CN" dirty="0" smtClean="0"/>
              <a:t>/</a:t>
            </a:r>
            <a:r>
              <a:rPr lang="zh-CN" altLang="en-US" dirty="0" smtClean="0"/>
              <a:t>梯度下降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hlinkClick r:id="rId2"/>
              </a:rPr>
              <a:t>点我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265" y="1690688"/>
            <a:ext cx="5164027" cy="48538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03888" y="-19351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64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条件模型</a:t>
            </a:r>
            <a:r>
              <a:rPr lang="en-US" altLang="zh-CN" dirty="0" smtClean="0"/>
              <a:t>-</a:t>
            </a:r>
            <a:r>
              <a:rPr lang="zh-CN" altLang="en-US" dirty="0" smtClean="0"/>
              <a:t>逻辑回归分类器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过拟合</a:t>
            </a:r>
            <a:r>
              <a:rPr lang="en-US" altLang="zh-CN" dirty="0" smtClean="0"/>
              <a:t>/</a:t>
            </a:r>
            <a:r>
              <a:rPr lang="zh-CN" altLang="en-US" dirty="0" smtClean="0"/>
              <a:t>正常拟合</a:t>
            </a:r>
            <a:r>
              <a:rPr lang="en-US" altLang="zh-CN" dirty="0" smtClean="0"/>
              <a:t>/</a:t>
            </a:r>
            <a:r>
              <a:rPr lang="zh-CN" altLang="en-US" dirty="0" smtClean="0"/>
              <a:t>欠拟合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86" y="2198852"/>
            <a:ext cx="11338635" cy="465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5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条件模型</a:t>
            </a:r>
            <a:r>
              <a:rPr lang="en-US" altLang="zh-CN" dirty="0" smtClean="0"/>
              <a:t>-</a:t>
            </a:r>
            <a:r>
              <a:rPr lang="zh-CN" altLang="en-US" dirty="0" smtClean="0"/>
              <a:t>逻辑回归分类器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8596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正则化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任何模型，如何特征太多，都容易导致对训练数据过拟合。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可以通过在目标函数上加正则化项，可以防止过拟合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直觉：想要更小的</a:t>
            </a:r>
            <a:r>
              <a:rPr lang="en-US" altLang="zh-CN" b="1" dirty="0" smtClean="0"/>
              <a:t>w</a:t>
            </a:r>
            <a:r>
              <a:rPr lang="zh-CN" altLang="en-US" dirty="0" smtClean="0"/>
              <a:t>值，有减弱特征、甚至关闭特征的效果。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93" y="3206879"/>
            <a:ext cx="9239469" cy="8223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193" y="4106922"/>
            <a:ext cx="7020253" cy="170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5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条件模型</a:t>
            </a:r>
            <a:r>
              <a:rPr lang="en-US" altLang="zh-CN" dirty="0" smtClean="0"/>
              <a:t>-</a:t>
            </a:r>
            <a:r>
              <a:rPr lang="zh-CN" altLang="en-US" dirty="0" smtClean="0"/>
              <a:t>最大熵马尔科夫模型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从</a:t>
            </a:r>
            <a:r>
              <a:rPr lang="en-US" altLang="zh-CN" dirty="0" smtClean="0"/>
              <a:t>LR(</a:t>
            </a:r>
            <a:r>
              <a:rPr lang="zh-CN" altLang="en-US" dirty="0" smtClean="0"/>
              <a:t>分类</a:t>
            </a:r>
            <a:r>
              <a:rPr lang="en-US" altLang="zh-CN" dirty="0" smtClean="0"/>
              <a:t>)</a:t>
            </a:r>
            <a:r>
              <a:rPr lang="zh-CN" altLang="en-US" dirty="0" smtClean="0"/>
              <a:t>到</a:t>
            </a:r>
            <a:r>
              <a:rPr lang="en-US" altLang="zh-CN" dirty="0" smtClean="0"/>
              <a:t>MEMM(</a:t>
            </a:r>
            <a:r>
              <a:rPr lang="zh-CN" altLang="en-US" dirty="0" smtClean="0"/>
              <a:t>序列标注</a:t>
            </a:r>
            <a:r>
              <a:rPr lang="en-US" altLang="zh-CN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最大熵马尔科夫模型：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08" y="2762655"/>
            <a:ext cx="7067769" cy="26980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1108" y="5750286"/>
            <a:ext cx="10201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MEMM</a:t>
            </a:r>
            <a:r>
              <a:rPr lang="zh-CN" altLang="en-US" sz="2800" dirty="0" smtClean="0"/>
              <a:t>在抽取每一步的特征时都可以利用前一步的标签这个信息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553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条件模型</a:t>
            </a:r>
            <a:r>
              <a:rPr lang="en-US" altLang="zh-CN" dirty="0" smtClean="0"/>
              <a:t>-</a:t>
            </a:r>
            <a:r>
              <a:rPr lang="zh-CN" altLang="en-US" dirty="0" smtClean="0"/>
              <a:t>最大熵马尔科夫模型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MEMM</a:t>
            </a:r>
            <a:r>
              <a:rPr lang="zh-CN" altLang="en-US" dirty="0" smtClean="0"/>
              <a:t>如何做预测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2717800"/>
            <a:ext cx="71882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2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条件模型</a:t>
            </a:r>
            <a:r>
              <a:rPr lang="en-US" altLang="zh-CN" dirty="0" smtClean="0"/>
              <a:t>-</a:t>
            </a:r>
            <a:r>
              <a:rPr lang="zh-CN" altLang="en-US" dirty="0" smtClean="0"/>
              <a:t>最大熵马尔科夫模型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MEMM</a:t>
            </a:r>
            <a:r>
              <a:rPr lang="zh-CN" altLang="en-US" dirty="0" smtClean="0"/>
              <a:t>如何做预测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2717800"/>
            <a:ext cx="7188200" cy="142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4635361"/>
            <a:ext cx="6206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Viterbi</a:t>
            </a:r>
            <a:r>
              <a:rPr lang="zh-CN" altLang="en-US" sz="2800" dirty="0" smtClean="0"/>
              <a:t>算法！！！但不用计算转移概率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187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条件模型</a:t>
            </a:r>
            <a:r>
              <a:rPr lang="en-US" altLang="zh-CN" dirty="0" smtClean="0"/>
              <a:t>-</a:t>
            </a:r>
            <a:r>
              <a:rPr lang="zh-CN" altLang="en-US" dirty="0" smtClean="0"/>
              <a:t>条件随机场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一个超大的逻辑回归分类器（做序列标注）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对于线性链（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阶马尔科夫）条件随机场：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对比</a:t>
            </a:r>
            <a:r>
              <a:rPr lang="en-US" altLang="zh-CN" dirty="0" smtClean="0"/>
              <a:t>MEMM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465" y="2406567"/>
            <a:ext cx="5613721" cy="942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465" y="4087091"/>
            <a:ext cx="3521940" cy="9468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783" y="5261358"/>
            <a:ext cx="6680365" cy="100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3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条件模型</a:t>
            </a:r>
            <a:r>
              <a:rPr lang="en-US" altLang="zh-CN" dirty="0" smtClean="0"/>
              <a:t>-</a:t>
            </a:r>
            <a:r>
              <a:rPr lang="zh-CN" altLang="en-US" dirty="0" smtClean="0"/>
              <a:t>条件随机场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用</a:t>
            </a:r>
            <a:r>
              <a:rPr lang="en-US" altLang="zh-CN" dirty="0" smtClean="0"/>
              <a:t>Viterbi</a:t>
            </a:r>
            <a:r>
              <a:rPr lang="zh-CN" altLang="en-US" dirty="0" smtClean="0"/>
              <a:t>算法做解码，忽律归一化因子，因对</a:t>
            </a:r>
            <a:r>
              <a:rPr lang="en-US" altLang="zh-CN" dirty="0" err="1" smtClean="0"/>
              <a:t>argmax</a:t>
            </a:r>
            <a:r>
              <a:rPr lang="zh-CN" altLang="en-US" dirty="0" smtClean="0"/>
              <a:t>操作没有影响。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训练</a:t>
            </a:r>
            <a:r>
              <a:rPr lang="en-US" altLang="zh-CN" dirty="0" smtClean="0"/>
              <a:t>CRF</a:t>
            </a:r>
            <a:r>
              <a:rPr lang="zh-CN" altLang="en-US" dirty="0" smtClean="0"/>
              <a:t>：通过梯度上升最大化对数释然目标函数：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837" y="2327316"/>
            <a:ext cx="7793677" cy="10868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837" y="4094010"/>
            <a:ext cx="6297386" cy="12743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8774" y="5367649"/>
            <a:ext cx="106298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2400" dirty="0" smtClean="0"/>
              <a:t>归一化因子需要对所有句子的所有可能标签序列打分，即使用</a:t>
            </a:r>
            <a:r>
              <a:rPr lang="en-US" altLang="zh-CN" sz="2400" dirty="0" smtClean="0"/>
              <a:t>Viterbi</a:t>
            </a:r>
            <a:br>
              <a:rPr lang="en-US" altLang="zh-CN" sz="2400" dirty="0" smtClean="0"/>
            </a:br>
            <a:r>
              <a:rPr lang="zh-CN" altLang="en-US" sz="2400" dirty="0" smtClean="0"/>
              <a:t>这个操作也不可行</a:t>
            </a:r>
            <a:r>
              <a:rPr lang="en-US" altLang="zh-CN" sz="2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2400" dirty="0" smtClean="0"/>
              <a:t>每次随机用一个训练样本来做梯度上升最大化目标函数。即，随机梯度上升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9511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NLP</a:t>
            </a:r>
            <a:r>
              <a:rPr lang="zh-CN" altLang="en-US" dirty="0" smtClean="0"/>
              <a:t>为什么难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自然语言不同于机器语言，后者是事先设计好的，语法和语义都是固定的。而自然语言是不断进化的：</a:t>
            </a:r>
            <a:r>
              <a:rPr lang="zh-CN" altLang="en-US" dirty="0" smtClean="0">
                <a:hlinkClick r:id="rId2"/>
              </a:rPr>
              <a:t>新的单词</a:t>
            </a:r>
            <a:r>
              <a:rPr lang="zh-CN" altLang="en-US" dirty="0" smtClean="0"/>
              <a:t>不断出现，不同时间、不同场景下人们的说话方式不一样。不同的人在表达同一个意思时，措辞组句也不一样。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自然语言解析的规则很灵活，导致模棱两可的情况不可避免（“咬死猎人的狗”是“狗咬死了猎人”还是“猎人的狗被咬死了”；“给我狗饼干吃”是“给我的狗饼干吃”还是“给我吃狗粮”）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12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条件模型</a:t>
            </a:r>
            <a:r>
              <a:rPr lang="en-US" altLang="zh-CN" dirty="0" smtClean="0"/>
              <a:t>-</a:t>
            </a:r>
            <a:r>
              <a:rPr lang="zh-CN" altLang="en-US" dirty="0" smtClean="0"/>
              <a:t>模型关系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7087" y="1825625"/>
            <a:ext cx="84178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3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句法解析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基于图的依存解析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35196"/>
            <a:ext cx="10515600" cy="193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句法解析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基于图的依存解析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768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问题设置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训练数据是词序列（句子）和相应的依存树组成的</a:t>
            </a:r>
            <a:r>
              <a:rPr lang="en-US" altLang="zh-CN" dirty="0" smtClean="0"/>
              <a:t>pair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我们要学习一个模型来预测一句话的最佳</a:t>
            </a:r>
            <a:r>
              <a:rPr lang="en-US" altLang="zh-CN" dirty="0" smtClean="0"/>
              <a:t>Graph: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255" y="2889403"/>
            <a:ext cx="5875977" cy="2223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255" y="5670703"/>
            <a:ext cx="54483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句法解析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基于图的依存解析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一些限制条件：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Connected:</a:t>
            </a:r>
            <a:r>
              <a:rPr lang="zh-CN" altLang="en-US" dirty="0" smtClean="0"/>
              <a:t> 不考虑边的方向性，每个词都可以通过任何其他词到达。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Acyclic:</a:t>
            </a:r>
            <a:r>
              <a:rPr lang="zh-CN" altLang="en-US" dirty="0" smtClean="0"/>
              <a:t> 在有向的路径上，一个词不可能被访问两次。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Single-Head:</a:t>
            </a:r>
            <a:r>
              <a:rPr lang="zh-CN" altLang="en-US" dirty="0" smtClean="0"/>
              <a:t> 每个词只能有一个</a:t>
            </a:r>
            <a:r>
              <a:rPr lang="en-US" altLang="zh-CN" dirty="0" smtClean="0"/>
              <a:t>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48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句法解析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基于图的依存解析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符合约束的依存树？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Connected?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Acyclic?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Single-headed?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35250"/>
            <a:ext cx="105156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6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句法解析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基于图的依存解析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符合约束的依存树？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Connected? No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Acyclic?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Single-headed?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35250"/>
            <a:ext cx="105156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7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句法解析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基于图的依存解析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符合约束的依存树？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Connected? No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Acyclic? Yes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Single-headed?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35250"/>
            <a:ext cx="105156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5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句法解析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基于图的依存解析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符合约束的依存树？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Connected? No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Acyclic? Yes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Single-headed? Yes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35250"/>
            <a:ext cx="105156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1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句法解析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基于图的依存解析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符合约束的依存树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添加一个特殊的</a:t>
            </a:r>
            <a:r>
              <a:rPr lang="en-US" altLang="zh-CN" dirty="0" smtClean="0"/>
              <a:t>ROOT</a:t>
            </a:r>
            <a:r>
              <a:rPr lang="zh-CN" altLang="en-US" dirty="0" smtClean="0"/>
              <a:t>节点，连接到没有</a:t>
            </a:r>
            <a:r>
              <a:rPr lang="en-US" altLang="zh-CN" dirty="0" smtClean="0"/>
              <a:t>Head</a:t>
            </a:r>
            <a:r>
              <a:rPr lang="zh-CN" altLang="en-US" dirty="0" smtClean="0"/>
              <a:t>的其他节点</a:t>
            </a:r>
            <a:r>
              <a:rPr lang="en-US" altLang="zh-CN" dirty="0" smtClean="0"/>
              <a:t>(</a:t>
            </a:r>
            <a:r>
              <a:rPr lang="zh-CN" altLang="en-US" dirty="0" smtClean="0"/>
              <a:t>主要动词和标点符号</a:t>
            </a:r>
            <a:r>
              <a:rPr lang="en-US" altLang="zh-CN" dirty="0" smtClean="0"/>
              <a:t>)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2362200"/>
            <a:ext cx="105664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句法解析</a:t>
            </a:r>
            <a:r>
              <a:rPr lang="en-US" altLang="zh-CN" dirty="0"/>
              <a:t>-</a:t>
            </a:r>
            <a:r>
              <a:rPr lang="zh-CN" altLang="en-US" dirty="0"/>
              <a:t>基于图的依存解析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我们</a:t>
            </a:r>
            <a:r>
              <a:rPr lang="zh-CN" altLang="en-US" dirty="0"/>
              <a:t>要学习一个模型来预测一句话的最佳</a:t>
            </a:r>
            <a:r>
              <a:rPr lang="en-US" altLang="zh-CN" dirty="0"/>
              <a:t>Graph</a:t>
            </a:r>
            <a:r>
              <a:rPr lang="en-US" altLang="zh-CN" dirty="0" smtClean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其中</a:t>
            </a:r>
            <a:r>
              <a:rPr lang="en-US" altLang="zh-CN" dirty="0" err="1" smtClean="0"/>
              <a:t>G</a:t>
            </a:r>
            <a:r>
              <a:rPr lang="en-US" altLang="zh-CN" baseline="-25000" dirty="0" err="1" smtClean="0"/>
              <a:t>x</a:t>
            </a:r>
            <a:r>
              <a:rPr lang="zh-CN" altLang="en-US" dirty="0" smtClean="0"/>
              <a:t>是符合约束的依存树</a:t>
            </a: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我们可以用已经学到的算法来学习这个模型么？</a:t>
            </a: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2391843"/>
            <a:ext cx="54483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8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3178</TotalTime>
  <Words>7452</Words>
  <Application>Microsoft Macintosh PowerPoint</Application>
  <PresentationFormat>Widescreen</PresentationFormat>
  <Paragraphs>1177</Paragraphs>
  <Slides>229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229</vt:i4>
      </vt:variant>
    </vt:vector>
  </HeadingPairs>
  <TitlesOfParts>
    <vt:vector size="238" baseType="lpstr">
      <vt:lpstr>Calibri</vt:lpstr>
      <vt:lpstr>Calibri Light</vt:lpstr>
      <vt:lpstr>Cambria Math</vt:lpstr>
      <vt:lpstr>DengXian</vt:lpstr>
      <vt:lpstr>DengXian Light</vt:lpstr>
      <vt:lpstr>Mangal</vt:lpstr>
      <vt:lpstr>Symbol</vt:lpstr>
      <vt:lpstr>Arial</vt:lpstr>
      <vt:lpstr>Office Theme</vt:lpstr>
      <vt:lpstr>自然语言处理与机器学习</vt:lpstr>
      <vt:lpstr>版权免责申明</vt:lpstr>
      <vt:lpstr>自然语言处理（NLP）</vt:lpstr>
      <vt:lpstr>NLP需要哪些背景知识</vt:lpstr>
      <vt:lpstr>NLP可以做些什么（机器翻译）</vt:lpstr>
      <vt:lpstr>NLP可以做些什么（语音助手）</vt:lpstr>
      <vt:lpstr>NLP可以做些什么（问答系统）</vt:lpstr>
      <vt:lpstr>NLP可以做些什么（信息核实）</vt:lpstr>
      <vt:lpstr>NLP为什么难</vt:lpstr>
      <vt:lpstr>NLP为什么难</vt:lpstr>
      <vt:lpstr>基于统计的NLP VS 基于规则的NLP</vt:lpstr>
      <vt:lpstr>基于统计NLP带来的变化</vt:lpstr>
      <vt:lpstr>自然语言处理 VS 机器学习</vt:lpstr>
      <vt:lpstr>文本分类</vt:lpstr>
      <vt:lpstr>文本分类-定长向量表示文本</vt:lpstr>
      <vt:lpstr>文本分类-词袋模型</vt:lpstr>
      <vt:lpstr>文本分类-词袋模型</vt:lpstr>
      <vt:lpstr>文本分类-词袋模型</vt:lpstr>
      <vt:lpstr>文本分类-词袋模型</vt:lpstr>
      <vt:lpstr>文本分类-词袋模型</vt:lpstr>
      <vt:lpstr>文本分类-词袋模型</vt:lpstr>
      <vt:lpstr>文本分类-向量空间模型</vt:lpstr>
      <vt:lpstr>文本分类-向量空间模型</vt:lpstr>
      <vt:lpstr>文本分类-向量空间模型</vt:lpstr>
      <vt:lpstr>文本分类-线性分类器</vt:lpstr>
      <vt:lpstr>文本分类-线性分类器</vt:lpstr>
      <vt:lpstr>文本分类-线性分类器-感知机</vt:lpstr>
      <vt:lpstr>文本分类-线性分类器-感知机</vt:lpstr>
      <vt:lpstr>文本分类-线性分类器-感知机</vt:lpstr>
      <vt:lpstr>文本分类-线性分类器-感知机</vt:lpstr>
      <vt:lpstr>文本分类-线性分类器-稀疏和偏置</vt:lpstr>
      <vt:lpstr>文本分类-机器学习套路</vt:lpstr>
      <vt:lpstr>文本分类-机器学习套路</vt:lpstr>
      <vt:lpstr>文本分类-从二分类到多分类</vt:lpstr>
      <vt:lpstr>文本分类-评估分类器性能</vt:lpstr>
      <vt:lpstr>文本分类-评估分类器性能</vt:lpstr>
      <vt:lpstr>自然语言描述</vt:lpstr>
      <vt:lpstr>自然语言描述-语音</vt:lpstr>
      <vt:lpstr>自然语言描述-音韵</vt:lpstr>
      <vt:lpstr>自然语言描述-词态</vt:lpstr>
      <vt:lpstr>自然语言描述-句法</vt:lpstr>
      <vt:lpstr>自然语言描述-句法-词性</vt:lpstr>
      <vt:lpstr>自然语言描述-句法-词性</vt:lpstr>
      <vt:lpstr>自然语言描述-句法-句法解析</vt:lpstr>
      <vt:lpstr>自然语言描述-句法-句法解析</vt:lpstr>
      <vt:lpstr>自然语言描述-语义</vt:lpstr>
      <vt:lpstr>自然语言描述-语用</vt:lpstr>
      <vt:lpstr>指代消解</vt:lpstr>
      <vt:lpstr>序列标注</vt:lpstr>
      <vt:lpstr>序列标注-隐马尔科夫模型做词性标注</vt:lpstr>
      <vt:lpstr>序列标注-隐马尔科夫模型做词性标注</vt:lpstr>
      <vt:lpstr>序列标注-隐马尔科夫模型做词性标注</vt:lpstr>
      <vt:lpstr>序列标注-隐马尔科夫模型做词性标注</vt:lpstr>
      <vt:lpstr>序列标注-隐马尔科夫模型做词性标注</vt:lpstr>
      <vt:lpstr>序列标注-隐马尔科夫模型做词性标注</vt:lpstr>
      <vt:lpstr>序列标注-隐马尔科夫模型做词性标注</vt:lpstr>
      <vt:lpstr>序列标注-隐马尔科夫模型做词性标注</vt:lpstr>
      <vt:lpstr>序列标注-隐马尔科夫模型做词性标注</vt:lpstr>
      <vt:lpstr>序列标注-其他想说的一些点</vt:lpstr>
      <vt:lpstr>序列标注-结构化感知机</vt:lpstr>
      <vt:lpstr>序列标注-结构化感知机</vt:lpstr>
      <vt:lpstr>序列标注-结构化感知机</vt:lpstr>
      <vt:lpstr>序列标注-结构化感知机</vt:lpstr>
      <vt:lpstr>序列标注-结构化感知机</vt:lpstr>
      <vt:lpstr>序列标注-结构化感知机</vt:lpstr>
      <vt:lpstr>序列标注-结构化感知机</vt:lpstr>
      <vt:lpstr>序列标注-结构化感知机</vt:lpstr>
      <vt:lpstr>序列标注-结构化感知机</vt:lpstr>
      <vt:lpstr>序列标注-结构化感知机</vt:lpstr>
      <vt:lpstr>序列标注-结构化感知机</vt:lpstr>
      <vt:lpstr>序列标注-结构化感知机</vt:lpstr>
      <vt:lpstr>序列标注-结构化感知机</vt:lpstr>
      <vt:lpstr>序列标注-结构化感知机</vt:lpstr>
      <vt:lpstr>序列标注-结构化感知机</vt:lpstr>
      <vt:lpstr>序列标注-结构化感知机</vt:lpstr>
      <vt:lpstr>条件模型</vt:lpstr>
      <vt:lpstr>条件模型-逻辑回归分类器</vt:lpstr>
      <vt:lpstr>条件模型-逻辑回归分类器</vt:lpstr>
      <vt:lpstr>条件模型-逻辑回归分类器</vt:lpstr>
      <vt:lpstr>条件模型-逻辑回归分类器</vt:lpstr>
      <vt:lpstr>条件模型-逻辑回归分类器</vt:lpstr>
      <vt:lpstr>条件模型-逻辑回归分类器</vt:lpstr>
      <vt:lpstr>条件模型-逻辑回归分类器</vt:lpstr>
      <vt:lpstr>条件模型-逻辑回归分类器</vt:lpstr>
      <vt:lpstr>条件模型-最大熵马尔科夫模型</vt:lpstr>
      <vt:lpstr>条件模型-最大熵马尔科夫模型</vt:lpstr>
      <vt:lpstr>条件模型-最大熵马尔科夫模型</vt:lpstr>
      <vt:lpstr>条件模型-条件随机场</vt:lpstr>
      <vt:lpstr>条件模型-条件随机场</vt:lpstr>
      <vt:lpstr>条件模型-模型关系</vt:lpstr>
      <vt:lpstr>句法解析-基于图的依存解析</vt:lpstr>
      <vt:lpstr>句法解析-基于图的依存解析</vt:lpstr>
      <vt:lpstr>句法解析-基于图的依存解析</vt:lpstr>
      <vt:lpstr>句法解析-基于图的依存解析</vt:lpstr>
      <vt:lpstr>句法解析-基于图的依存解析</vt:lpstr>
      <vt:lpstr>句法解析-基于图的依存解析</vt:lpstr>
      <vt:lpstr>句法解析-基于图的依存解析</vt:lpstr>
      <vt:lpstr>句法解析-基于图的依存解析</vt:lpstr>
      <vt:lpstr>句法解析-基于图的依存解析</vt:lpstr>
      <vt:lpstr>句法解析-基于图的依存解析</vt:lpstr>
      <vt:lpstr>句法解析-基于图的依存解析</vt:lpstr>
      <vt:lpstr>句法解析-基于图的依存解析</vt:lpstr>
      <vt:lpstr>句法解析-基于图的依存解析</vt:lpstr>
      <vt:lpstr>句法解析-基于图的依存解析</vt:lpstr>
      <vt:lpstr>句法解析-基于图的依存解析</vt:lpstr>
      <vt:lpstr>句法解析-基于图的依存解析</vt:lpstr>
      <vt:lpstr>句法解析-基于图的依存解析</vt:lpstr>
      <vt:lpstr>句法解析-基于图的依存解析</vt:lpstr>
      <vt:lpstr>句法解析-基于图的依存解析</vt:lpstr>
      <vt:lpstr>句法解析-基于图的依存解析</vt:lpstr>
      <vt:lpstr>句法解析-基于图的依存解析</vt:lpstr>
      <vt:lpstr>句法解析-基于转移的依存解析</vt:lpstr>
      <vt:lpstr>句法解析-基于转移的依存解析</vt:lpstr>
      <vt:lpstr>句法解析-基于转移的依存解析</vt:lpstr>
      <vt:lpstr>句法解析-基于转移的依存解析</vt:lpstr>
      <vt:lpstr>句法解析-基于转移的依存解析</vt:lpstr>
      <vt:lpstr>句法解析-基于转移的依存解析</vt:lpstr>
      <vt:lpstr>句法解析-基于转移的依存解析</vt:lpstr>
      <vt:lpstr>句法解析-基于转移的依存解析</vt:lpstr>
      <vt:lpstr>句法解析-基于转移的依存解析</vt:lpstr>
      <vt:lpstr>句法解析-基于转移的依存解析</vt:lpstr>
      <vt:lpstr>句法解析-基于转移的依存解析</vt:lpstr>
      <vt:lpstr>句法解析-基于转移的依存解析</vt:lpstr>
      <vt:lpstr>句法解析-基于转移的依存解析</vt:lpstr>
      <vt:lpstr>句法解析-基于转移的依存解析</vt:lpstr>
      <vt:lpstr>句法解析-基于转移的依存解析</vt:lpstr>
      <vt:lpstr>句法解析-基于转移的依存解析</vt:lpstr>
      <vt:lpstr>句法解析-基于转移的依存解析</vt:lpstr>
      <vt:lpstr>句法解析-基于转移的依存解析</vt:lpstr>
      <vt:lpstr>句法解析-基于转移的依存解析</vt:lpstr>
      <vt:lpstr>句法解析-基于转移的依存解析</vt:lpstr>
      <vt:lpstr>句法解析-基于转移的依存解析</vt:lpstr>
      <vt:lpstr>句法解析-基于转移的依存解析</vt:lpstr>
      <vt:lpstr>句法解析-基于转移的依存解析</vt:lpstr>
      <vt:lpstr>句法解析-基于转移的依存解析</vt:lpstr>
      <vt:lpstr>句法解析-基于转移的依存解析</vt:lpstr>
      <vt:lpstr>句法解析-基于转移的依存解析</vt:lpstr>
      <vt:lpstr>句法解析-基于转移的依存解析</vt:lpstr>
      <vt:lpstr>句法解析-基于转移的依存解析</vt:lpstr>
      <vt:lpstr>句法解析-基于转移的依存解析</vt:lpstr>
      <vt:lpstr>句法解析-基于转移的依存解析</vt:lpstr>
      <vt:lpstr>句法解析-基于转移的依存解析</vt:lpstr>
      <vt:lpstr>词义消歧</vt:lpstr>
      <vt:lpstr>词义消歧</vt:lpstr>
      <vt:lpstr>词义消歧</vt:lpstr>
      <vt:lpstr>词义消歧</vt:lpstr>
      <vt:lpstr>词义消歧</vt:lpstr>
      <vt:lpstr>词义消歧-有监督方法</vt:lpstr>
      <vt:lpstr>词义消歧-有监督方法</vt:lpstr>
      <vt:lpstr>词义消歧-基于知识库方法</vt:lpstr>
      <vt:lpstr>词义消歧-无监督方法</vt:lpstr>
      <vt:lpstr>词义消歧-无监督方法</vt:lpstr>
      <vt:lpstr>分布式词表示/词向量</vt:lpstr>
      <vt:lpstr>分布式词表示/词向量</vt:lpstr>
      <vt:lpstr>分布式词表示/词向量</vt:lpstr>
      <vt:lpstr>分布式词表示/词向量</vt:lpstr>
      <vt:lpstr>分布式词表示/词向量</vt:lpstr>
      <vt:lpstr>分布式词表示/词向量</vt:lpstr>
      <vt:lpstr>分布式词表示/词向量</vt:lpstr>
      <vt:lpstr>分布式词表示/词向量</vt:lpstr>
      <vt:lpstr>分布式词表示/词向量</vt:lpstr>
      <vt:lpstr>分布式词表示/词向量</vt:lpstr>
      <vt:lpstr>分布式词表示/词向量</vt:lpstr>
      <vt:lpstr>分布式词表示/词向量</vt:lpstr>
      <vt:lpstr>分布式词表示/词向量</vt:lpstr>
      <vt:lpstr>分布式词表示/词向量</vt:lpstr>
      <vt:lpstr>分布式词表示/词向量</vt:lpstr>
      <vt:lpstr>语言模型</vt:lpstr>
      <vt:lpstr>语言模型</vt:lpstr>
      <vt:lpstr>语言模型</vt:lpstr>
      <vt:lpstr>语言模型</vt:lpstr>
      <vt:lpstr>语言模型</vt:lpstr>
      <vt:lpstr>语言模型</vt:lpstr>
      <vt:lpstr>语言模型</vt:lpstr>
      <vt:lpstr>语言模型</vt:lpstr>
      <vt:lpstr>语言模型</vt:lpstr>
      <vt:lpstr>语言模型</vt:lpstr>
      <vt:lpstr>语言模型</vt:lpstr>
      <vt:lpstr>语言模型</vt:lpstr>
      <vt:lpstr>语言模型</vt:lpstr>
      <vt:lpstr>语言模型</vt:lpstr>
      <vt:lpstr>自然语言理解</vt:lpstr>
      <vt:lpstr>自然语言理解</vt:lpstr>
      <vt:lpstr>自然语言理解</vt:lpstr>
      <vt:lpstr>自然语言理解</vt:lpstr>
      <vt:lpstr>自然语言理解</vt:lpstr>
      <vt:lpstr>自然语言理解</vt:lpstr>
      <vt:lpstr>自然语言理解</vt:lpstr>
      <vt:lpstr>自然语言理解</vt:lpstr>
      <vt:lpstr>自然语言理解</vt:lpstr>
      <vt:lpstr>自然语言理解</vt:lpstr>
      <vt:lpstr>自然语言理解</vt:lpstr>
      <vt:lpstr>自然语言理解</vt:lpstr>
      <vt:lpstr>自然语言理解</vt:lpstr>
      <vt:lpstr>自然语言理解</vt:lpstr>
      <vt:lpstr>自然语言理解</vt:lpstr>
      <vt:lpstr>自然语言理解</vt:lpstr>
      <vt:lpstr>神经网络</vt:lpstr>
      <vt:lpstr>神经网络</vt:lpstr>
      <vt:lpstr>神经网络</vt:lpstr>
      <vt:lpstr>神经网络</vt:lpstr>
      <vt:lpstr>神经网络</vt:lpstr>
      <vt:lpstr>神经网络</vt:lpstr>
      <vt:lpstr>神经网络</vt:lpstr>
      <vt:lpstr>神经网络</vt:lpstr>
      <vt:lpstr>神经网络</vt:lpstr>
      <vt:lpstr>神经网络</vt:lpstr>
      <vt:lpstr>神经网络</vt:lpstr>
      <vt:lpstr>神经网络</vt:lpstr>
      <vt:lpstr>Recurrent Neural Network</vt:lpstr>
      <vt:lpstr>Recurrent Neural Network</vt:lpstr>
      <vt:lpstr>Recurrent Neural Network</vt:lpstr>
      <vt:lpstr>Recurrent Neural Network</vt:lpstr>
      <vt:lpstr>Recurrent Neural Network</vt:lpstr>
      <vt:lpstr>Recurrent Neural Network</vt:lpstr>
      <vt:lpstr>Recurrent Neural Network</vt:lpstr>
      <vt:lpstr>Recurrent Neural Network</vt:lpstr>
      <vt:lpstr>Recurrent Neural Network</vt:lpstr>
      <vt:lpstr>Recurrent Neural Network</vt:lpstr>
      <vt:lpstr>Recurrent Neural Network</vt:lpstr>
      <vt:lpstr>Recurrent Neural Network</vt:lpstr>
      <vt:lpstr>Recurrent Neural Network</vt:lpstr>
      <vt:lpstr>Recurrent Neural Network</vt:lpstr>
      <vt:lpstr>Recurrent Neural Network</vt:lpstr>
      <vt:lpstr>Recurrent Neural Network</vt:lpstr>
      <vt:lpstr>Recurrent Neural Network</vt:lpstr>
      <vt:lpstr>Classic NLP VS Deep Learning</vt:lpstr>
      <vt:lpstr>有什么没讲的NLP知识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380</cp:revision>
  <dcterms:created xsi:type="dcterms:W3CDTF">2017-10-20T02:58:59Z</dcterms:created>
  <dcterms:modified xsi:type="dcterms:W3CDTF">2017-10-26T06:34:17Z</dcterms:modified>
</cp:coreProperties>
</file>